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2"/>
  </p:notesMasterIdLst>
  <p:sldIdLst>
    <p:sldId id="256" r:id="rId2"/>
    <p:sldId id="257" r:id="rId3"/>
    <p:sldId id="258" r:id="rId4"/>
    <p:sldId id="338" r:id="rId5"/>
    <p:sldId id="322" r:id="rId6"/>
    <p:sldId id="315" r:id="rId7"/>
    <p:sldId id="259" r:id="rId8"/>
    <p:sldId id="260" r:id="rId9"/>
    <p:sldId id="331" r:id="rId10"/>
    <p:sldId id="332" r:id="rId11"/>
    <p:sldId id="327" r:id="rId12"/>
    <p:sldId id="328" r:id="rId13"/>
    <p:sldId id="329" r:id="rId14"/>
    <p:sldId id="330" r:id="rId15"/>
    <p:sldId id="333" r:id="rId16"/>
    <p:sldId id="334" r:id="rId17"/>
    <p:sldId id="335" r:id="rId18"/>
    <p:sldId id="336" r:id="rId19"/>
    <p:sldId id="337" r:id="rId20"/>
    <p:sldId id="270" r:id="rId21"/>
    <p:sldId id="340" r:id="rId22"/>
    <p:sldId id="282" r:id="rId23"/>
    <p:sldId id="341" r:id="rId24"/>
    <p:sldId id="316" r:id="rId25"/>
    <p:sldId id="317" r:id="rId26"/>
    <p:sldId id="318" r:id="rId27"/>
    <p:sldId id="320" r:id="rId28"/>
    <p:sldId id="283" r:id="rId29"/>
    <p:sldId id="285" r:id="rId30"/>
    <p:sldId id="287" r:id="rId31"/>
    <p:sldId id="295" r:id="rId32"/>
    <p:sldId id="296" r:id="rId33"/>
    <p:sldId id="297" r:id="rId34"/>
    <p:sldId id="298" r:id="rId35"/>
    <p:sldId id="342" r:id="rId36"/>
    <p:sldId id="314" r:id="rId37"/>
    <p:sldId id="312" r:id="rId38"/>
    <p:sldId id="313" r:id="rId39"/>
    <p:sldId id="321" r:id="rId40"/>
    <p:sldId id="343"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8A302A-937F-4305-9394-92D6F78902F9}">
  <a:tblStyle styleId="{828A302A-937F-4305-9394-92D6F78902F9}" styleName="Table_0"/>
  <a:tblStyle styleId="{4D15D525-A466-480E-A129-50BA9F9F32DD}"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p:restoredTop sz="75652"/>
  </p:normalViewPr>
  <p:slideViewPr>
    <p:cSldViewPr snapToGrid="0" snapToObjects="1">
      <p:cViewPr>
        <p:scale>
          <a:sx n="77" d="100"/>
          <a:sy n="77" d="100"/>
        </p:scale>
        <p:origin x="1928" y="1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1CAAF7-54DD-9544-9E96-8370EF656A0E}"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209B4379-523A-6843-A74E-9CD10D18A75F}">
      <dgm:prSet phldrT="[Text]"/>
      <dgm:spPr/>
      <dgm:t>
        <a:bodyPr/>
        <a:lstStyle/>
        <a:p>
          <a:r>
            <a:rPr lang="en-US" dirty="0" smtClean="0"/>
            <a:t>Sampling and normalization</a:t>
          </a:r>
          <a:endParaRPr lang="en-US" dirty="0"/>
        </a:p>
      </dgm:t>
    </dgm:pt>
    <dgm:pt modelId="{1EC5F3DA-2155-454F-9B46-16BB1564ECF4}" type="parTrans" cxnId="{A1643002-084A-6C4F-97E8-CF70995D5862}">
      <dgm:prSet/>
      <dgm:spPr/>
      <dgm:t>
        <a:bodyPr/>
        <a:lstStyle/>
        <a:p>
          <a:endParaRPr lang="en-US"/>
        </a:p>
      </dgm:t>
    </dgm:pt>
    <dgm:pt modelId="{7381116A-238F-524C-9AA0-0FF4666AFBD5}" type="sibTrans" cxnId="{A1643002-084A-6C4F-97E8-CF70995D5862}">
      <dgm:prSet/>
      <dgm:spPr/>
      <dgm:t>
        <a:bodyPr/>
        <a:lstStyle/>
        <a:p>
          <a:endParaRPr lang="en-US"/>
        </a:p>
      </dgm:t>
    </dgm:pt>
    <dgm:pt modelId="{F40CD155-B826-0445-92AD-795152AA5AC6}">
      <dgm:prSet phldrT="[Text]" phldr="1"/>
      <dgm:spPr/>
      <dgm:t>
        <a:bodyPr/>
        <a:lstStyle/>
        <a:p>
          <a:endParaRPr lang="en-US" dirty="0"/>
        </a:p>
      </dgm:t>
    </dgm:pt>
    <dgm:pt modelId="{2CFD55C5-877A-244A-A925-FB4C9EBC25E2}" type="parTrans" cxnId="{23F60600-1E80-4A47-83B9-06F60E4D9AE6}">
      <dgm:prSet/>
      <dgm:spPr/>
      <dgm:t>
        <a:bodyPr/>
        <a:lstStyle/>
        <a:p>
          <a:endParaRPr lang="en-US"/>
        </a:p>
      </dgm:t>
    </dgm:pt>
    <dgm:pt modelId="{A0EBBDFF-F230-1744-AD14-0DC45CCCA17F}" type="sibTrans" cxnId="{23F60600-1E80-4A47-83B9-06F60E4D9AE6}">
      <dgm:prSet/>
      <dgm:spPr/>
      <dgm:t>
        <a:bodyPr/>
        <a:lstStyle/>
        <a:p>
          <a:endParaRPr lang="en-US"/>
        </a:p>
      </dgm:t>
    </dgm:pt>
    <dgm:pt modelId="{B4FCC682-C551-F642-BB5B-0CE1CC8DEF1B}">
      <dgm:prSet phldrT="[Text]" phldr="1"/>
      <dgm:spPr/>
      <dgm:t>
        <a:bodyPr/>
        <a:lstStyle/>
        <a:p>
          <a:endParaRPr lang="en-US" dirty="0"/>
        </a:p>
      </dgm:t>
    </dgm:pt>
    <dgm:pt modelId="{513082F7-3870-B04B-8788-B9B543232BB7}" type="parTrans" cxnId="{4B537648-C516-1D40-8BDC-6CF5C12E9791}">
      <dgm:prSet/>
      <dgm:spPr/>
      <dgm:t>
        <a:bodyPr/>
        <a:lstStyle/>
        <a:p>
          <a:endParaRPr lang="en-US"/>
        </a:p>
      </dgm:t>
    </dgm:pt>
    <dgm:pt modelId="{C9667910-1A6B-3445-AE2B-554B66206DE2}" type="sibTrans" cxnId="{4B537648-C516-1D40-8BDC-6CF5C12E9791}">
      <dgm:prSet/>
      <dgm:spPr/>
      <dgm:t>
        <a:bodyPr/>
        <a:lstStyle/>
        <a:p>
          <a:endParaRPr lang="en-US"/>
        </a:p>
      </dgm:t>
    </dgm:pt>
    <dgm:pt modelId="{E9A7ECF8-5497-3048-BC3A-F4421F6A7DF9}">
      <dgm:prSet phldrT="[Text]"/>
      <dgm:spPr/>
      <dgm:t>
        <a:bodyPr/>
        <a:lstStyle/>
        <a:p>
          <a:r>
            <a:rPr lang="en-US" dirty="0" smtClean="0"/>
            <a:t>Split testing and training</a:t>
          </a:r>
          <a:r>
            <a:rPr lang="en-US" baseline="0" dirty="0" smtClean="0"/>
            <a:t> set</a:t>
          </a:r>
          <a:endParaRPr lang="en-US" dirty="0"/>
        </a:p>
      </dgm:t>
    </dgm:pt>
    <dgm:pt modelId="{418B8647-E7AA-444C-BDA3-7DAD987C2AA7}" type="parTrans" cxnId="{9A40B437-A214-2244-9A70-C8F77AA0AA16}">
      <dgm:prSet/>
      <dgm:spPr/>
      <dgm:t>
        <a:bodyPr/>
        <a:lstStyle/>
        <a:p>
          <a:endParaRPr lang="en-US"/>
        </a:p>
      </dgm:t>
    </dgm:pt>
    <dgm:pt modelId="{28615590-F6DB-8243-B170-6C06C318A000}" type="sibTrans" cxnId="{9A40B437-A214-2244-9A70-C8F77AA0AA16}">
      <dgm:prSet/>
      <dgm:spPr/>
      <dgm:t>
        <a:bodyPr/>
        <a:lstStyle/>
        <a:p>
          <a:endParaRPr lang="en-US"/>
        </a:p>
      </dgm:t>
    </dgm:pt>
    <dgm:pt modelId="{EF0CA0B2-797F-C84F-BBCC-4F1588D693DD}">
      <dgm:prSet phldrT="[Text]" phldr="1"/>
      <dgm:spPr/>
      <dgm:t>
        <a:bodyPr/>
        <a:lstStyle/>
        <a:p>
          <a:endParaRPr lang="en-US" dirty="0"/>
        </a:p>
      </dgm:t>
    </dgm:pt>
    <dgm:pt modelId="{BE4F886F-7124-7A46-A388-3EE858276F3A}" type="parTrans" cxnId="{E56E88A1-B460-734F-8B93-BC3AF987D357}">
      <dgm:prSet/>
      <dgm:spPr/>
      <dgm:t>
        <a:bodyPr/>
        <a:lstStyle/>
        <a:p>
          <a:endParaRPr lang="en-US"/>
        </a:p>
      </dgm:t>
    </dgm:pt>
    <dgm:pt modelId="{0AEC66DF-A91D-FD49-99A6-A92D68F45CF1}" type="sibTrans" cxnId="{E56E88A1-B460-734F-8B93-BC3AF987D357}">
      <dgm:prSet/>
      <dgm:spPr/>
      <dgm:t>
        <a:bodyPr/>
        <a:lstStyle/>
        <a:p>
          <a:endParaRPr lang="en-US"/>
        </a:p>
      </dgm:t>
    </dgm:pt>
    <dgm:pt modelId="{63333180-E515-9F4E-91B1-CA305201F040}">
      <dgm:prSet phldrT="[Text]" phldr="1"/>
      <dgm:spPr/>
      <dgm:t>
        <a:bodyPr/>
        <a:lstStyle/>
        <a:p>
          <a:endParaRPr lang="en-US" dirty="0"/>
        </a:p>
      </dgm:t>
    </dgm:pt>
    <dgm:pt modelId="{428DEF79-B821-664B-B0B4-A5193AB07B26}" type="parTrans" cxnId="{CB17A0DA-91C5-FA4F-99F6-E524C2E8F111}">
      <dgm:prSet/>
      <dgm:spPr/>
      <dgm:t>
        <a:bodyPr/>
        <a:lstStyle/>
        <a:p>
          <a:endParaRPr lang="en-US"/>
        </a:p>
      </dgm:t>
    </dgm:pt>
    <dgm:pt modelId="{F48D18E3-700D-4B48-BD5D-81FB2B9BAA2A}" type="sibTrans" cxnId="{CB17A0DA-91C5-FA4F-99F6-E524C2E8F111}">
      <dgm:prSet/>
      <dgm:spPr/>
      <dgm:t>
        <a:bodyPr/>
        <a:lstStyle/>
        <a:p>
          <a:endParaRPr lang="en-US"/>
        </a:p>
      </dgm:t>
    </dgm:pt>
    <dgm:pt modelId="{F3678341-B055-A747-90EA-0BB961EDD635}">
      <dgm:prSet phldrT="[Text]"/>
      <dgm:spPr/>
      <dgm:t>
        <a:bodyPr/>
        <a:lstStyle/>
        <a:p>
          <a:r>
            <a:rPr lang="en-US" dirty="0" smtClean="0"/>
            <a:t>Apply function</a:t>
          </a:r>
          <a:endParaRPr lang="en-US" dirty="0"/>
        </a:p>
      </dgm:t>
    </dgm:pt>
    <dgm:pt modelId="{6424BD6E-F881-0841-B280-5ACEE38939A9}" type="parTrans" cxnId="{8FE00B41-F4B8-A842-8892-657FD5F7CB72}">
      <dgm:prSet/>
      <dgm:spPr/>
      <dgm:t>
        <a:bodyPr/>
        <a:lstStyle/>
        <a:p>
          <a:endParaRPr lang="en-US"/>
        </a:p>
      </dgm:t>
    </dgm:pt>
    <dgm:pt modelId="{AE9DF2D7-D310-1344-80D2-365994803CB1}" type="sibTrans" cxnId="{8FE00B41-F4B8-A842-8892-657FD5F7CB72}">
      <dgm:prSet/>
      <dgm:spPr/>
      <dgm:t>
        <a:bodyPr/>
        <a:lstStyle/>
        <a:p>
          <a:endParaRPr lang="en-US"/>
        </a:p>
      </dgm:t>
    </dgm:pt>
    <dgm:pt modelId="{E513B604-4362-5B4E-9EAF-6565B757B771}">
      <dgm:prSet phldrT="[Text]" phldr="1"/>
      <dgm:spPr/>
      <dgm:t>
        <a:bodyPr/>
        <a:lstStyle/>
        <a:p>
          <a:endParaRPr lang="en-US" dirty="0"/>
        </a:p>
      </dgm:t>
    </dgm:pt>
    <dgm:pt modelId="{B5F75F29-EC24-EC4C-92C6-10C698226D2F}" type="parTrans" cxnId="{752E9385-A75A-A246-BF04-6E7AB3E16AE8}">
      <dgm:prSet/>
      <dgm:spPr/>
      <dgm:t>
        <a:bodyPr/>
        <a:lstStyle/>
        <a:p>
          <a:endParaRPr lang="en-US"/>
        </a:p>
      </dgm:t>
    </dgm:pt>
    <dgm:pt modelId="{4BC8537D-7039-0D4D-9EA1-7FAACC5DC5FD}" type="sibTrans" cxnId="{752E9385-A75A-A246-BF04-6E7AB3E16AE8}">
      <dgm:prSet/>
      <dgm:spPr/>
      <dgm:t>
        <a:bodyPr/>
        <a:lstStyle/>
        <a:p>
          <a:endParaRPr lang="en-US"/>
        </a:p>
      </dgm:t>
    </dgm:pt>
    <dgm:pt modelId="{81449FF2-60B3-E142-AD78-D93107FC51E4}">
      <dgm:prSet phldrT="[Text]" phldr="1"/>
      <dgm:spPr/>
      <dgm:t>
        <a:bodyPr/>
        <a:lstStyle/>
        <a:p>
          <a:endParaRPr lang="en-US" dirty="0"/>
        </a:p>
      </dgm:t>
    </dgm:pt>
    <dgm:pt modelId="{FF50BD57-CD32-714B-AFDD-B1D69EB621FD}" type="parTrans" cxnId="{AFFD2A23-339C-654D-9432-60C11253CA2E}">
      <dgm:prSet/>
      <dgm:spPr/>
      <dgm:t>
        <a:bodyPr/>
        <a:lstStyle/>
        <a:p>
          <a:endParaRPr lang="en-US"/>
        </a:p>
      </dgm:t>
    </dgm:pt>
    <dgm:pt modelId="{B8972C17-9E12-AC44-89F1-DBC58D18E779}" type="sibTrans" cxnId="{AFFD2A23-339C-654D-9432-60C11253CA2E}">
      <dgm:prSet/>
      <dgm:spPr/>
      <dgm:t>
        <a:bodyPr/>
        <a:lstStyle/>
        <a:p>
          <a:endParaRPr lang="en-US"/>
        </a:p>
      </dgm:t>
    </dgm:pt>
    <dgm:pt modelId="{8A02AAED-951A-A54C-940D-760B5937A814}" type="pres">
      <dgm:prSet presAssocID="{D41CAAF7-54DD-9544-9E96-8370EF656A0E}" presName="linearFlow" presStyleCnt="0">
        <dgm:presLayoutVars>
          <dgm:dir/>
          <dgm:animLvl val="lvl"/>
          <dgm:resizeHandles val="exact"/>
        </dgm:presLayoutVars>
      </dgm:prSet>
      <dgm:spPr/>
      <dgm:t>
        <a:bodyPr/>
        <a:lstStyle/>
        <a:p>
          <a:endParaRPr lang="en-US"/>
        </a:p>
      </dgm:t>
    </dgm:pt>
    <dgm:pt modelId="{431B97EE-C9A3-534F-9EB2-7AB099295DA6}" type="pres">
      <dgm:prSet presAssocID="{209B4379-523A-6843-A74E-9CD10D18A75F}" presName="composite" presStyleCnt="0"/>
      <dgm:spPr/>
    </dgm:pt>
    <dgm:pt modelId="{67024D3D-D15D-1344-ADBC-C605B203D856}" type="pres">
      <dgm:prSet presAssocID="{209B4379-523A-6843-A74E-9CD10D18A75F}" presName="parentText" presStyleLbl="alignNode1" presStyleIdx="0" presStyleCnt="3">
        <dgm:presLayoutVars>
          <dgm:chMax val="1"/>
          <dgm:bulletEnabled val="1"/>
        </dgm:presLayoutVars>
      </dgm:prSet>
      <dgm:spPr/>
      <dgm:t>
        <a:bodyPr/>
        <a:lstStyle/>
        <a:p>
          <a:endParaRPr lang="en-US"/>
        </a:p>
      </dgm:t>
    </dgm:pt>
    <dgm:pt modelId="{A78FF690-A454-6B4D-ABE5-830E09C2B601}" type="pres">
      <dgm:prSet presAssocID="{209B4379-523A-6843-A74E-9CD10D18A75F}" presName="descendantText" presStyleLbl="alignAcc1" presStyleIdx="0" presStyleCnt="3">
        <dgm:presLayoutVars>
          <dgm:bulletEnabled val="1"/>
        </dgm:presLayoutVars>
      </dgm:prSet>
      <dgm:spPr/>
      <dgm:t>
        <a:bodyPr/>
        <a:lstStyle/>
        <a:p>
          <a:endParaRPr lang="en-US"/>
        </a:p>
      </dgm:t>
    </dgm:pt>
    <dgm:pt modelId="{5E6A44B3-E212-5F4D-AB79-5FB395DA2371}" type="pres">
      <dgm:prSet presAssocID="{7381116A-238F-524C-9AA0-0FF4666AFBD5}" presName="sp" presStyleCnt="0"/>
      <dgm:spPr/>
    </dgm:pt>
    <dgm:pt modelId="{DB05900E-04E4-BA4E-B19A-DD066A736AB0}" type="pres">
      <dgm:prSet presAssocID="{E9A7ECF8-5497-3048-BC3A-F4421F6A7DF9}" presName="composite" presStyleCnt="0"/>
      <dgm:spPr/>
    </dgm:pt>
    <dgm:pt modelId="{85F9EA40-AC15-7841-BC7A-16AE38655051}" type="pres">
      <dgm:prSet presAssocID="{E9A7ECF8-5497-3048-BC3A-F4421F6A7DF9}" presName="parentText" presStyleLbl="alignNode1" presStyleIdx="1" presStyleCnt="3">
        <dgm:presLayoutVars>
          <dgm:chMax val="1"/>
          <dgm:bulletEnabled val="1"/>
        </dgm:presLayoutVars>
      </dgm:prSet>
      <dgm:spPr/>
      <dgm:t>
        <a:bodyPr/>
        <a:lstStyle/>
        <a:p>
          <a:endParaRPr lang="en-US"/>
        </a:p>
      </dgm:t>
    </dgm:pt>
    <dgm:pt modelId="{3342EF14-0EEE-DC44-AE43-926AE2517B3B}" type="pres">
      <dgm:prSet presAssocID="{E9A7ECF8-5497-3048-BC3A-F4421F6A7DF9}" presName="descendantText" presStyleLbl="alignAcc1" presStyleIdx="1" presStyleCnt="3">
        <dgm:presLayoutVars>
          <dgm:bulletEnabled val="1"/>
        </dgm:presLayoutVars>
      </dgm:prSet>
      <dgm:spPr/>
      <dgm:t>
        <a:bodyPr/>
        <a:lstStyle/>
        <a:p>
          <a:endParaRPr lang="en-US"/>
        </a:p>
      </dgm:t>
    </dgm:pt>
    <dgm:pt modelId="{70321E5B-E319-F247-A8D4-2EFF146ABC7D}" type="pres">
      <dgm:prSet presAssocID="{28615590-F6DB-8243-B170-6C06C318A000}" presName="sp" presStyleCnt="0"/>
      <dgm:spPr/>
    </dgm:pt>
    <dgm:pt modelId="{ABADAF61-D99A-8343-B90D-6A3F31F0A7CF}" type="pres">
      <dgm:prSet presAssocID="{F3678341-B055-A747-90EA-0BB961EDD635}" presName="composite" presStyleCnt="0"/>
      <dgm:spPr/>
    </dgm:pt>
    <dgm:pt modelId="{31F7EB62-5E19-C44A-B79B-4A2B76DCAAC1}" type="pres">
      <dgm:prSet presAssocID="{F3678341-B055-A747-90EA-0BB961EDD635}" presName="parentText" presStyleLbl="alignNode1" presStyleIdx="2" presStyleCnt="3">
        <dgm:presLayoutVars>
          <dgm:chMax val="1"/>
          <dgm:bulletEnabled val="1"/>
        </dgm:presLayoutVars>
      </dgm:prSet>
      <dgm:spPr/>
      <dgm:t>
        <a:bodyPr/>
        <a:lstStyle/>
        <a:p>
          <a:endParaRPr lang="en-US"/>
        </a:p>
      </dgm:t>
    </dgm:pt>
    <dgm:pt modelId="{3891D88D-65B4-E845-B570-2006976A80F3}" type="pres">
      <dgm:prSet presAssocID="{F3678341-B055-A747-90EA-0BB961EDD635}" presName="descendantText" presStyleLbl="alignAcc1" presStyleIdx="2" presStyleCnt="3">
        <dgm:presLayoutVars>
          <dgm:bulletEnabled val="1"/>
        </dgm:presLayoutVars>
      </dgm:prSet>
      <dgm:spPr/>
      <dgm:t>
        <a:bodyPr/>
        <a:lstStyle/>
        <a:p>
          <a:endParaRPr lang="en-US"/>
        </a:p>
      </dgm:t>
    </dgm:pt>
  </dgm:ptLst>
  <dgm:cxnLst>
    <dgm:cxn modelId="{CB17A0DA-91C5-FA4F-99F6-E524C2E8F111}" srcId="{E9A7ECF8-5497-3048-BC3A-F4421F6A7DF9}" destId="{63333180-E515-9F4E-91B1-CA305201F040}" srcOrd="1" destOrd="0" parTransId="{428DEF79-B821-664B-B0B4-A5193AB07B26}" sibTransId="{F48D18E3-700D-4B48-BD5D-81FB2B9BAA2A}"/>
    <dgm:cxn modelId="{E56E88A1-B460-734F-8B93-BC3AF987D357}" srcId="{E9A7ECF8-5497-3048-BC3A-F4421F6A7DF9}" destId="{EF0CA0B2-797F-C84F-BBCC-4F1588D693DD}" srcOrd="0" destOrd="0" parTransId="{BE4F886F-7124-7A46-A388-3EE858276F3A}" sibTransId="{0AEC66DF-A91D-FD49-99A6-A92D68F45CF1}"/>
    <dgm:cxn modelId="{23F60600-1E80-4A47-83B9-06F60E4D9AE6}" srcId="{209B4379-523A-6843-A74E-9CD10D18A75F}" destId="{F40CD155-B826-0445-92AD-795152AA5AC6}" srcOrd="0" destOrd="0" parTransId="{2CFD55C5-877A-244A-A925-FB4C9EBC25E2}" sibTransId="{A0EBBDFF-F230-1744-AD14-0DC45CCCA17F}"/>
    <dgm:cxn modelId="{A99F2CF9-F5A3-A543-9850-EE673C15D45B}" type="presOf" srcId="{EF0CA0B2-797F-C84F-BBCC-4F1588D693DD}" destId="{3342EF14-0EEE-DC44-AE43-926AE2517B3B}" srcOrd="0" destOrd="0" presId="urn:microsoft.com/office/officeart/2005/8/layout/chevron2"/>
    <dgm:cxn modelId="{60268545-4FB7-CE47-B12D-56BD53CC4A57}" type="presOf" srcId="{63333180-E515-9F4E-91B1-CA305201F040}" destId="{3342EF14-0EEE-DC44-AE43-926AE2517B3B}" srcOrd="0" destOrd="1" presId="urn:microsoft.com/office/officeart/2005/8/layout/chevron2"/>
    <dgm:cxn modelId="{A1643002-084A-6C4F-97E8-CF70995D5862}" srcId="{D41CAAF7-54DD-9544-9E96-8370EF656A0E}" destId="{209B4379-523A-6843-A74E-9CD10D18A75F}" srcOrd="0" destOrd="0" parTransId="{1EC5F3DA-2155-454F-9B46-16BB1564ECF4}" sibTransId="{7381116A-238F-524C-9AA0-0FF4666AFBD5}"/>
    <dgm:cxn modelId="{9A40B437-A214-2244-9A70-C8F77AA0AA16}" srcId="{D41CAAF7-54DD-9544-9E96-8370EF656A0E}" destId="{E9A7ECF8-5497-3048-BC3A-F4421F6A7DF9}" srcOrd="1" destOrd="0" parTransId="{418B8647-E7AA-444C-BDA3-7DAD987C2AA7}" sibTransId="{28615590-F6DB-8243-B170-6C06C318A000}"/>
    <dgm:cxn modelId="{8FE00B41-F4B8-A842-8892-657FD5F7CB72}" srcId="{D41CAAF7-54DD-9544-9E96-8370EF656A0E}" destId="{F3678341-B055-A747-90EA-0BB961EDD635}" srcOrd="2" destOrd="0" parTransId="{6424BD6E-F881-0841-B280-5ACEE38939A9}" sibTransId="{AE9DF2D7-D310-1344-80D2-365994803CB1}"/>
    <dgm:cxn modelId="{2999E0B2-1555-734A-B053-EDB3F34E05E8}" type="presOf" srcId="{209B4379-523A-6843-A74E-9CD10D18A75F}" destId="{67024D3D-D15D-1344-ADBC-C605B203D856}" srcOrd="0" destOrd="0" presId="urn:microsoft.com/office/officeart/2005/8/layout/chevron2"/>
    <dgm:cxn modelId="{A93B31C9-EA7D-B741-8BE5-A20DE3019D80}" type="presOf" srcId="{F3678341-B055-A747-90EA-0BB961EDD635}" destId="{31F7EB62-5E19-C44A-B79B-4A2B76DCAAC1}" srcOrd="0" destOrd="0" presId="urn:microsoft.com/office/officeart/2005/8/layout/chevron2"/>
    <dgm:cxn modelId="{67E8C103-1F74-E44E-9020-CFE5BEE359B4}" type="presOf" srcId="{E9A7ECF8-5497-3048-BC3A-F4421F6A7DF9}" destId="{85F9EA40-AC15-7841-BC7A-16AE38655051}" srcOrd="0" destOrd="0" presId="urn:microsoft.com/office/officeart/2005/8/layout/chevron2"/>
    <dgm:cxn modelId="{42A90AF1-B8BF-6440-BD75-B639A91F63F5}" type="presOf" srcId="{81449FF2-60B3-E142-AD78-D93107FC51E4}" destId="{3891D88D-65B4-E845-B570-2006976A80F3}" srcOrd="0" destOrd="1" presId="urn:microsoft.com/office/officeart/2005/8/layout/chevron2"/>
    <dgm:cxn modelId="{EEAF5649-6B41-BE46-A79E-91F0670A663F}" type="presOf" srcId="{D41CAAF7-54DD-9544-9E96-8370EF656A0E}" destId="{8A02AAED-951A-A54C-940D-760B5937A814}" srcOrd="0" destOrd="0" presId="urn:microsoft.com/office/officeart/2005/8/layout/chevron2"/>
    <dgm:cxn modelId="{752E9385-A75A-A246-BF04-6E7AB3E16AE8}" srcId="{F3678341-B055-A747-90EA-0BB961EDD635}" destId="{E513B604-4362-5B4E-9EAF-6565B757B771}" srcOrd="0" destOrd="0" parTransId="{B5F75F29-EC24-EC4C-92C6-10C698226D2F}" sibTransId="{4BC8537D-7039-0D4D-9EA1-7FAACC5DC5FD}"/>
    <dgm:cxn modelId="{9C20DD30-F7E7-4F46-9A2B-C80EA112AC86}" type="presOf" srcId="{E513B604-4362-5B4E-9EAF-6565B757B771}" destId="{3891D88D-65B4-E845-B570-2006976A80F3}" srcOrd="0" destOrd="0" presId="urn:microsoft.com/office/officeart/2005/8/layout/chevron2"/>
    <dgm:cxn modelId="{AFFD2A23-339C-654D-9432-60C11253CA2E}" srcId="{F3678341-B055-A747-90EA-0BB961EDD635}" destId="{81449FF2-60B3-E142-AD78-D93107FC51E4}" srcOrd="1" destOrd="0" parTransId="{FF50BD57-CD32-714B-AFDD-B1D69EB621FD}" sibTransId="{B8972C17-9E12-AC44-89F1-DBC58D18E779}"/>
    <dgm:cxn modelId="{ECB7D6A2-C18A-A941-9822-92D8DCC9C5B3}" type="presOf" srcId="{B4FCC682-C551-F642-BB5B-0CE1CC8DEF1B}" destId="{A78FF690-A454-6B4D-ABE5-830E09C2B601}" srcOrd="0" destOrd="1" presId="urn:microsoft.com/office/officeart/2005/8/layout/chevron2"/>
    <dgm:cxn modelId="{26E91003-436A-E243-8F83-F84DA2A2C9FA}" type="presOf" srcId="{F40CD155-B826-0445-92AD-795152AA5AC6}" destId="{A78FF690-A454-6B4D-ABE5-830E09C2B601}" srcOrd="0" destOrd="0" presId="urn:microsoft.com/office/officeart/2005/8/layout/chevron2"/>
    <dgm:cxn modelId="{4B537648-C516-1D40-8BDC-6CF5C12E9791}" srcId="{209B4379-523A-6843-A74E-9CD10D18A75F}" destId="{B4FCC682-C551-F642-BB5B-0CE1CC8DEF1B}" srcOrd="1" destOrd="0" parTransId="{513082F7-3870-B04B-8788-B9B543232BB7}" sibTransId="{C9667910-1A6B-3445-AE2B-554B66206DE2}"/>
    <dgm:cxn modelId="{F9BC74F5-7BBA-FF47-B3C9-435A0B845914}" type="presParOf" srcId="{8A02AAED-951A-A54C-940D-760B5937A814}" destId="{431B97EE-C9A3-534F-9EB2-7AB099295DA6}" srcOrd="0" destOrd="0" presId="urn:microsoft.com/office/officeart/2005/8/layout/chevron2"/>
    <dgm:cxn modelId="{FE880843-8C09-6C46-810F-B2221A150133}" type="presParOf" srcId="{431B97EE-C9A3-534F-9EB2-7AB099295DA6}" destId="{67024D3D-D15D-1344-ADBC-C605B203D856}" srcOrd="0" destOrd="0" presId="urn:microsoft.com/office/officeart/2005/8/layout/chevron2"/>
    <dgm:cxn modelId="{BEB30920-4179-CC4A-A96B-989B9350E5F3}" type="presParOf" srcId="{431B97EE-C9A3-534F-9EB2-7AB099295DA6}" destId="{A78FF690-A454-6B4D-ABE5-830E09C2B601}" srcOrd="1" destOrd="0" presId="urn:microsoft.com/office/officeart/2005/8/layout/chevron2"/>
    <dgm:cxn modelId="{C29E8BB9-8C8B-1547-866F-78E495EF01D3}" type="presParOf" srcId="{8A02AAED-951A-A54C-940D-760B5937A814}" destId="{5E6A44B3-E212-5F4D-AB79-5FB395DA2371}" srcOrd="1" destOrd="0" presId="urn:microsoft.com/office/officeart/2005/8/layout/chevron2"/>
    <dgm:cxn modelId="{295EA70F-2333-3D4E-A85A-CEA0A8AA8390}" type="presParOf" srcId="{8A02AAED-951A-A54C-940D-760B5937A814}" destId="{DB05900E-04E4-BA4E-B19A-DD066A736AB0}" srcOrd="2" destOrd="0" presId="urn:microsoft.com/office/officeart/2005/8/layout/chevron2"/>
    <dgm:cxn modelId="{16BF083F-5C8F-8141-BC01-72B47977C5CD}" type="presParOf" srcId="{DB05900E-04E4-BA4E-B19A-DD066A736AB0}" destId="{85F9EA40-AC15-7841-BC7A-16AE38655051}" srcOrd="0" destOrd="0" presId="urn:microsoft.com/office/officeart/2005/8/layout/chevron2"/>
    <dgm:cxn modelId="{FCF188C1-921F-4645-87BD-3578928251E3}" type="presParOf" srcId="{DB05900E-04E4-BA4E-B19A-DD066A736AB0}" destId="{3342EF14-0EEE-DC44-AE43-926AE2517B3B}" srcOrd="1" destOrd="0" presId="urn:microsoft.com/office/officeart/2005/8/layout/chevron2"/>
    <dgm:cxn modelId="{CF05B40E-F55F-1648-AE3D-890BE419CA52}" type="presParOf" srcId="{8A02AAED-951A-A54C-940D-760B5937A814}" destId="{70321E5B-E319-F247-A8D4-2EFF146ABC7D}" srcOrd="3" destOrd="0" presId="urn:microsoft.com/office/officeart/2005/8/layout/chevron2"/>
    <dgm:cxn modelId="{6A453F10-676E-1246-A770-407635EC8AE1}" type="presParOf" srcId="{8A02AAED-951A-A54C-940D-760B5937A814}" destId="{ABADAF61-D99A-8343-B90D-6A3F31F0A7CF}" srcOrd="4" destOrd="0" presId="urn:microsoft.com/office/officeart/2005/8/layout/chevron2"/>
    <dgm:cxn modelId="{84ADBBBF-5A29-AA46-AF42-AFCCFA3FF4B0}" type="presParOf" srcId="{ABADAF61-D99A-8343-B90D-6A3F31F0A7CF}" destId="{31F7EB62-5E19-C44A-B79B-4A2B76DCAAC1}" srcOrd="0" destOrd="0" presId="urn:microsoft.com/office/officeart/2005/8/layout/chevron2"/>
    <dgm:cxn modelId="{AC71C7BB-4A98-4A4D-B686-23976E016A1E}" type="presParOf" srcId="{ABADAF61-D99A-8343-B90D-6A3F31F0A7CF}" destId="{3891D88D-65B4-E845-B570-2006976A80F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5FDDC-8447-ED40-B960-FF8FDCBF9942}"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FA97934B-AA5B-744B-AC23-A247A3A05695}">
      <dgm:prSet phldrT="[Text]"/>
      <dgm:spPr/>
      <dgm:t>
        <a:bodyPr/>
        <a:lstStyle/>
        <a:p>
          <a:r>
            <a:rPr lang="en-US" dirty="0" smtClean="0"/>
            <a:t>Reorder the features</a:t>
          </a:r>
          <a:endParaRPr lang="en-US" dirty="0"/>
        </a:p>
      </dgm:t>
    </dgm:pt>
    <dgm:pt modelId="{C087082A-1CAD-904E-853B-955AD9815D14}" type="parTrans" cxnId="{BCF481C8-5480-BB4C-9262-98DE09FA1AA2}">
      <dgm:prSet/>
      <dgm:spPr/>
      <dgm:t>
        <a:bodyPr/>
        <a:lstStyle/>
        <a:p>
          <a:endParaRPr lang="en-US"/>
        </a:p>
      </dgm:t>
    </dgm:pt>
    <dgm:pt modelId="{EC9CE51E-351F-004B-AE46-9093C2E29024}" type="sibTrans" cxnId="{BCF481C8-5480-BB4C-9262-98DE09FA1AA2}">
      <dgm:prSet/>
      <dgm:spPr/>
      <dgm:t>
        <a:bodyPr/>
        <a:lstStyle/>
        <a:p>
          <a:endParaRPr lang="en-US"/>
        </a:p>
      </dgm:t>
    </dgm:pt>
    <dgm:pt modelId="{391A975B-31EF-634F-B2E8-BB2012640889}">
      <dgm:prSet phldrT="[Text]" phldr="1"/>
      <dgm:spPr/>
      <dgm:t>
        <a:bodyPr/>
        <a:lstStyle/>
        <a:p>
          <a:endParaRPr lang="en-US" dirty="0"/>
        </a:p>
      </dgm:t>
    </dgm:pt>
    <dgm:pt modelId="{BB87E24E-CD99-874A-B211-83901DCA3EA6}" type="parTrans" cxnId="{F9FB2948-F4F4-474A-A213-ACA958A02815}">
      <dgm:prSet/>
      <dgm:spPr/>
      <dgm:t>
        <a:bodyPr/>
        <a:lstStyle/>
        <a:p>
          <a:endParaRPr lang="en-US"/>
        </a:p>
      </dgm:t>
    </dgm:pt>
    <dgm:pt modelId="{68656EA0-CEDD-7A47-BEEC-75C90E5D7EB8}" type="sibTrans" cxnId="{F9FB2948-F4F4-474A-A213-ACA958A02815}">
      <dgm:prSet/>
      <dgm:spPr/>
      <dgm:t>
        <a:bodyPr/>
        <a:lstStyle/>
        <a:p>
          <a:endParaRPr lang="en-US"/>
        </a:p>
      </dgm:t>
    </dgm:pt>
    <dgm:pt modelId="{A64E24EE-9D0B-EA41-8F49-8F8DF15CFCA9}">
      <dgm:prSet phldrT="[Text]" phldr="1"/>
      <dgm:spPr/>
      <dgm:t>
        <a:bodyPr/>
        <a:lstStyle/>
        <a:p>
          <a:endParaRPr lang="en-US" dirty="0"/>
        </a:p>
      </dgm:t>
    </dgm:pt>
    <dgm:pt modelId="{A808D77D-F932-A843-8E22-832B8D00C0DA}" type="parTrans" cxnId="{FDF75E18-AA96-1349-93DA-F1BE51D28884}">
      <dgm:prSet/>
      <dgm:spPr/>
      <dgm:t>
        <a:bodyPr/>
        <a:lstStyle/>
        <a:p>
          <a:endParaRPr lang="en-US"/>
        </a:p>
      </dgm:t>
    </dgm:pt>
    <dgm:pt modelId="{B510C90B-23EE-694F-8460-36225A21A0F6}" type="sibTrans" cxnId="{FDF75E18-AA96-1349-93DA-F1BE51D28884}">
      <dgm:prSet/>
      <dgm:spPr/>
      <dgm:t>
        <a:bodyPr/>
        <a:lstStyle/>
        <a:p>
          <a:endParaRPr lang="en-US"/>
        </a:p>
      </dgm:t>
    </dgm:pt>
    <dgm:pt modelId="{C5E97AC2-3421-454B-BC25-BFDA9ABB067B}">
      <dgm:prSet phldrT="[Text]"/>
      <dgm:spPr/>
      <dgm:t>
        <a:bodyPr/>
        <a:lstStyle/>
        <a:p>
          <a:r>
            <a:rPr lang="en-US" dirty="0" smtClean="0"/>
            <a:t>Loop through</a:t>
          </a:r>
          <a:r>
            <a:rPr lang="en-US" baseline="0" dirty="0" smtClean="0"/>
            <a:t> the features from the least important one</a:t>
          </a:r>
          <a:endParaRPr lang="en-US" dirty="0"/>
        </a:p>
      </dgm:t>
    </dgm:pt>
    <dgm:pt modelId="{BA54ED08-ED0C-C444-B50C-551E65EC388C}" type="parTrans" cxnId="{5E73E08A-E94C-4548-B54F-EB973D6EC3BE}">
      <dgm:prSet/>
      <dgm:spPr/>
      <dgm:t>
        <a:bodyPr/>
        <a:lstStyle/>
        <a:p>
          <a:endParaRPr lang="en-US"/>
        </a:p>
      </dgm:t>
    </dgm:pt>
    <dgm:pt modelId="{3F0E0CAD-3795-7748-B23C-BEA47F286E6C}" type="sibTrans" cxnId="{5E73E08A-E94C-4548-B54F-EB973D6EC3BE}">
      <dgm:prSet/>
      <dgm:spPr/>
      <dgm:t>
        <a:bodyPr/>
        <a:lstStyle/>
        <a:p>
          <a:endParaRPr lang="en-US"/>
        </a:p>
      </dgm:t>
    </dgm:pt>
    <dgm:pt modelId="{FBEEEB49-F42A-644A-8E4B-AE08EECE9680}" type="pres">
      <dgm:prSet presAssocID="{3725FDDC-8447-ED40-B960-FF8FDCBF9942}" presName="linearFlow" presStyleCnt="0">
        <dgm:presLayoutVars>
          <dgm:dir/>
          <dgm:animLvl val="lvl"/>
          <dgm:resizeHandles val="exact"/>
        </dgm:presLayoutVars>
      </dgm:prSet>
      <dgm:spPr/>
      <dgm:t>
        <a:bodyPr/>
        <a:lstStyle/>
        <a:p>
          <a:endParaRPr lang="en-US"/>
        </a:p>
      </dgm:t>
    </dgm:pt>
    <dgm:pt modelId="{2B6E17A8-CF9E-7944-87DA-55DDF11D09CD}" type="pres">
      <dgm:prSet presAssocID="{FA97934B-AA5B-744B-AC23-A247A3A05695}" presName="composite" presStyleCnt="0"/>
      <dgm:spPr/>
    </dgm:pt>
    <dgm:pt modelId="{0022A2A9-6471-2247-826D-6BCB35AE5574}" type="pres">
      <dgm:prSet presAssocID="{FA97934B-AA5B-744B-AC23-A247A3A05695}" presName="parentText" presStyleLbl="alignNode1" presStyleIdx="0" presStyleCnt="2">
        <dgm:presLayoutVars>
          <dgm:chMax val="1"/>
          <dgm:bulletEnabled val="1"/>
        </dgm:presLayoutVars>
      </dgm:prSet>
      <dgm:spPr/>
      <dgm:t>
        <a:bodyPr/>
        <a:lstStyle/>
        <a:p>
          <a:endParaRPr lang="en-US"/>
        </a:p>
      </dgm:t>
    </dgm:pt>
    <dgm:pt modelId="{5C73A930-8269-684F-B278-8D1D9FC9DBF3}" type="pres">
      <dgm:prSet presAssocID="{FA97934B-AA5B-744B-AC23-A247A3A05695}" presName="descendantText" presStyleLbl="alignAcc1" presStyleIdx="0" presStyleCnt="2">
        <dgm:presLayoutVars>
          <dgm:bulletEnabled val="1"/>
        </dgm:presLayoutVars>
      </dgm:prSet>
      <dgm:spPr/>
      <dgm:t>
        <a:bodyPr/>
        <a:lstStyle/>
        <a:p>
          <a:endParaRPr lang="en-US"/>
        </a:p>
      </dgm:t>
    </dgm:pt>
    <dgm:pt modelId="{3725B7FA-AA7E-5543-8E15-2667EA9591FE}" type="pres">
      <dgm:prSet presAssocID="{EC9CE51E-351F-004B-AE46-9093C2E29024}" presName="sp" presStyleCnt="0"/>
      <dgm:spPr/>
    </dgm:pt>
    <dgm:pt modelId="{D93AB5A8-B219-944C-B7DA-406E22A1421C}" type="pres">
      <dgm:prSet presAssocID="{C5E97AC2-3421-454B-BC25-BFDA9ABB067B}" presName="composite" presStyleCnt="0"/>
      <dgm:spPr/>
    </dgm:pt>
    <dgm:pt modelId="{4A1FB9EB-9198-E64D-99D6-3D943366130F}" type="pres">
      <dgm:prSet presAssocID="{C5E97AC2-3421-454B-BC25-BFDA9ABB067B}" presName="parentText" presStyleLbl="alignNode1" presStyleIdx="1" presStyleCnt="2">
        <dgm:presLayoutVars>
          <dgm:chMax val="1"/>
          <dgm:bulletEnabled val="1"/>
        </dgm:presLayoutVars>
      </dgm:prSet>
      <dgm:spPr/>
      <dgm:t>
        <a:bodyPr/>
        <a:lstStyle/>
        <a:p>
          <a:endParaRPr lang="en-US"/>
        </a:p>
      </dgm:t>
    </dgm:pt>
    <dgm:pt modelId="{9290A2F1-040D-904A-A352-8ECB330CFFBD}" type="pres">
      <dgm:prSet presAssocID="{C5E97AC2-3421-454B-BC25-BFDA9ABB067B}" presName="descendantText" presStyleLbl="alignAcc1" presStyleIdx="1" presStyleCnt="2">
        <dgm:presLayoutVars>
          <dgm:bulletEnabled val="1"/>
        </dgm:presLayoutVars>
      </dgm:prSet>
      <dgm:spPr/>
      <dgm:t>
        <a:bodyPr/>
        <a:lstStyle/>
        <a:p>
          <a:endParaRPr lang="en-US"/>
        </a:p>
      </dgm:t>
    </dgm:pt>
  </dgm:ptLst>
  <dgm:cxnLst>
    <dgm:cxn modelId="{5E73E08A-E94C-4548-B54F-EB973D6EC3BE}" srcId="{3725FDDC-8447-ED40-B960-FF8FDCBF9942}" destId="{C5E97AC2-3421-454B-BC25-BFDA9ABB067B}" srcOrd="1" destOrd="0" parTransId="{BA54ED08-ED0C-C444-B50C-551E65EC388C}" sibTransId="{3F0E0CAD-3795-7748-B23C-BEA47F286E6C}"/>
    <dgm:cxn modelId="{6C487174-D828-9343-BA18-746C2C5DC45E}" type="presOf" srcId="{A64E24EE-9D0B-EA41-8F49-8F8DF15CFCA9}" destId="{5C73A930-8269-684F-B278-8D1D9FC9DBF3}" srcOrd="0" destOrd="1" presId="urn:microsoft.com/office/officeart/2005/8/layout/chevron2"/>
    <dgm:cxn modelId="{FDF75E18-AA96-1349-93DA-F1BE51D28884}" srcId="{FA97934B-AA5B-744B-AC23-A247A3A05695}" destId="{A64E24EE-9D0B-EA41-8F49-8F8DF15CFCA9}" srcOrd="1" destOrd="0" parTransId="{A808D77D-F932-A843-8E22-832B8D00C0DA}" sibTransId="{B510C90B-23EE-694F-8460-36225A21A0F6}"/>
    <dgm:cxn modelId="{84535B33-C714-5E47-B6D2-F6D7A411382D}" type="presOf" srcId="{C5E97AC2-3421-454B-BC25-BFDA9ABB067B}" destId="{4A1FB9EB-9198-E64D-99D6-3D943366130F}" srcOrd="0" destOrd="0" presId="urn:microsoft.com/office/officeart/2005/8/layout/chevron2"/>
    <dgm:cxn modelId="{7CD3E7E9-78F5-B04B-BAA8-631606B96BE6}" type="presOf" srcId="{391A975B-31EF-634F-B2E8-BB2012640889}" destId="{5C73A930-8269-684F-B278-8D1D9FC9DBF3}" srcOrd="0" destOrd="0" presId="urn:microsoft.com/office/officeart/2005/8/layout/chevron2"/>
    <dgm:cxn modelId="{BCF481C8-5480-BB4C-9262-98DE09FA1AA2}" srcId="{3725FDDC-8447-ED40-B960-FF8FDCBF9942}" destId="{FA97934B-AA5B-744B-AC23-A247A3A05695}" srcOrd="0" destOrd="0" parTransId="{C087082A-1CAD-904E-853B-955AD9815D14}" sibTransId="{EC9CE51E-351F-004B-AE46-9093C2E29024}"/>
    <dgm:cxn modelId="{5EAE88DE-4260-EE49-927E-F966C43E88C1}" type="presOf" srcId="{3725FDDC-8447-ED40-B960-FF8FDCBF9942}" destId="{FBEEEB49-F42A-644A-8E4B-AE08EECE9680}" srcOrd="0" destOrd="0" presId="urn:microsoft.com/office/officeart/2005/8/layout/chevron2"/>
    <dgm:cxn modelId="{F998A2BB-1D67-CF4A-8680-91F510088628}" type="presOf" srcId="{FA97934B-AA5B-744B-AC23-A247A3A05695}" destId="{0022A2A9-6471-2247-826D-6BCB35AE5574}" srcOrd="0" destOrd="0" presId="urn:microsoft.com/office/officeart/2005/8/layout/chevron2"/>
    <dgm:cxn modelId="{F9FB2948-F4F4-474A-A213-ACA958A02815}" srcId="{FA97934B-AA5B-744B-AC23-A247A3A05695}" destId="{391A975B-31EF-634F-B2E8-BB2012640889}" srcOrd="0" destOrd="0" parTransId="{BB87E24E-CD99-874A-B211-83901DCA3EA6}" sibTransId="{68656EA0-CEDD-7A47-BEEC-75C90E5D7EB8}"/>
    <dgm:cxn modelId="{CC3F3C1E-EE52-D84F-88AA-558B9FC15EC6}" type="presParOf" srcId="{FBEEEB49-F42A-644A-8E4B-AE08EECE9680}" destId="{2B6E17A8-CF9E-7944-87DA-55DDF11D09CD}" srcOrd="0" destOrd="0" presId="urn:microsoft.com/office/officeart/2005/8/layout/chevron2"/>
    <dgm:cxn modelId="{9299A467-292B-8D47-A930-619BA73B213D}" type="presParOf" srcId="{2B6E17A8-CF9E-7944-87DA-55DDF11D09CD}" destId="{0022A2A9-6471-2247-826D-6BCB35AE5574}" srcOrd="0" destOrd="0" presId="urn:microsoft.com/office/officeart/2005/8/layout/chevron2"/>
    <dgm:cxn modelId="{8813AEE2-D859-A147-951B-A19149A755AD}" type="presParOf" srcId="{2B6E17A8-CF9E-7944-87DA-55DDF11D09CD}" destId="{5C73A930-8269-684F-B278-8D1D9FC9DBF3}" srcOrd="1" destOrd="0" presId="urn:microsoft.com/office/officeart/2005/8/layout/chevron2"/>
    <dgm:cxn modelId="{92333153-FDCD-1C49-978B-A027D32F1128}" type="presParOf" srcId="{FBEEEB49-F42A-644A-8E4B-AE08EECE9680}" destId="{3725B7FA-AA7E-5543-8E15-2667EA9591FE}" srcOrd="1" destOrd="0" presId="urn:microsoft.com/office/officeart/2005/8/layout/chevron2"/>
    <dgm:cxn modelId="{0552F7A1-1A44-ED4F-BC62-5A3EA7D348A8}" type="presParOf" srcId="{FBEEEB49-F42A-644A-8E4B-AE08EECE9680}" destId="{D93AB5A8-B219-944C-B7DA-406E22A1421C}" srcOrd="2" destOrd="0" presId="urn:microsoft.com/office/officeart/2005/8/layout/chevron2"/>
    <dgm:cxn modelId="{651F0EBD-102B-9A4E-9217-04CC9568D1EB}" type="presParOf" srcId="{D93AB5A8-B219-944C-B7DA-406E22A1421C}" destId="{4A1FB9EB-9198-E64D-99D6-3D943366130F}" srcOrd="0" destOrd="0" presId="urn:microsoft.com/office/officeart/2005/8/layout/chevron2"/>
    <dgm:cxn modelId="{A02C8713-BB87-6D47-846B-BD6BAABCF4D5}" type="presParOf" srcId="{D93AB5A8-B219-944C-B7DA-406E22A1421C}" destId="{9290A2F1-040D-904A-A352-8ECB330CFFB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905AE7-1C6F-DE4C-847D-9CA1C71E0C1B}"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6026A22C-8544-2544-BD70-C4405C2874D5}">
      <dgm:prSet phldrT="[Text]"/>
      <dgm:spPr/>
      <dgm:t>
        <a:bodyPr/>
        <a:lstStyle/>
        <a:p>
          <a:r>
            <a:rPr lang="en-US" dirty="0" smtClean="0"/>
            <a:t>knn</a:t>
          </a:r>
          <a:endParaRPr lang="en-US" dirty="0"/>
        </a:p>
      </dgm:t>
    </dgm:pt>
    <dgm:pt modelId="{544A8919-136B-0C4D-A2D0-CCDC1E2B5A5A}" type="parTrans" cxnId="{8418CB18-DC69-7249-BC47-52F2CD976D39}">
      <dgm:prSet/>
      <dgm:spPr/>
      <dgm:t>
        <a:bodyPr/>
        <a:lstStyle/>
        <a:p>
          <a:endParaRPr lang="en-US"/>
        </a:p>
      </dgm:t>
    </dgm:pt>
    <dgm:pt modelId="{5BB42A54-8B79-F14B-9E8C-94F68FD2C9B0}" type="sibTrans" cxnId="{8418CB18-DC69-7249-BC47-52F2CD976D39}">
      <dgm:prSet/>
      <dgm:spPr/>
      <dgm:t>
        <a:bodyPr/>
        <a:lstStyle/>
        <a:p>
          <a:endParaRPr lang="en-US"/>
        </a:p>
      </dgm:t>
    </dgm:pt>
    <dgm:pt modelId="{2570FFAC-BD53-C04E-9779-49BB2C2E8688}">
      <dgm:prSet phldrT="[Text]" custT="1"/>
      <dgm:spPr/>
      <dgm:t>
        <a:bodyPr/>
        <a:lstStyle/>
        <a:p>
          <a:r>
            <a:rPr lang="en-US" sz="2800" dirty="0" smtClean="0"/>
            <a:t>0.995</a:t>
          </a:r>
          <a:endParaRPr lang="en-US" sz="2800" dirty="0"/>
        </a:p>
      </dgm:t>
    </dgm:pt>
    <dgm:pt modelId="{7D26ACD2-B0ED-0047-98E7-73FE8D844BBC}" type="parTrans" cxnId="{473CB660-33D1-D64B-B3C7-5BDEFAA31900}">
      <dgm:prSet/>
      <dgm:spPr/>
      <dgm:t>
        <a:bodyPr/>
        <a:lstStyle/>
        <a:p>
          <a:endParaRPr lang="en-US"/>
        </a:p>
      </dgm:t>
    </dgm:pt>
    <dgm:pt modelId="{3B132A4D-8E73-3C4C-A3E6-AD3FAB26CAD5}" type="sibTrans" cxnId="{473CB660-33D1-D64B-B3C7-5BDEFAA31900}">
      <dgm:prSet/>
      <dgm:spPr/>
      <dgm:t>
        <a:bodyPr/>
        <a:lstStyle/>
        <a:p>
          <a:endParaRPr lang="en-US"/>
        </a:p>
      </dgm:t>
    </dgm:pt>
    <dgm:pt modelId="{3F8DCC05-C166-7144-A7D9-AAABFE710431}">
      <dgm:prSet phldrT="[Text]" custT="1"/>
      <dgm:spPr/>
      <dgm:t>
        <a:bodyPr/>
        <a:lstStyle/>
        <a:p>
          <a:r>
            <a:rPr lang="en-US" sz="3200" dirty="0" smtClean="0"/>
            <a:t>5</a:t>
          </a:r>
          <a:endParaRPr lang="en-US" sz="3200" dirty="0"/>
        </a:p>
      </dgm:t>
    </dgm:pt>
    <dgm:pt modelId="{19946ED7-C4AE-FB4E-83F6-45DBF57D8F01}" type="parTrans" cxnId="{92713B37-0096-F442-8BC1-307B34B41B28}">
      <dgm:prSet/>
      <dgm:spPr/>
      <dgm:t>
        <a:bodyPr/>
        <a:lstStyle/>
        <a:p>
          <a:endParaRPr lang="en-US"/>
        </a:p>
      </dgm:t>
    </dgm:pt>
    <dgm:pt modelId="{9EC66BA3-C5F6-A040-831A-D21BC2669064}" type="sibTrans" cxnId="{92713B37-0096-F442-8BC1-307B34B41B28}">
      <dgm:prSet/>
      <dgm:spPr/>
      <dgm:t>
        <a:bodyPr/>
        <a:lstStyle/>
        <a:p>
          <a:endParaRPr lang="en-US"/>
        </a:p>
      </dgm:t>
    </dgm:pt>
    <dgm:pt modelId="{39CDD8B7-594E-D44D-92ED-6B7FFD84DE4D}">
      <dgm:prSet phldrT="[Text]"/>
      <dgm:spPr/>
      <dgm:t>
        <a:bodyPr/>
        <a:lstStyle/>
        <a:p>
          <a:r>
            <a:rPr lang="en-US" dirty="0" smtClean="0"/>
            <a:t>C50</a:t>
          </a:r>
          <a:endParaRPr lang="en-US" dirty="0"/>
        </a:p>
      </dgm:t>
    </dgm:pt>
    <dgm:pt modelId="{5B7844E2-6B04-9540-9937-C7EE03E322BA}" type="parTrans" cxnId="{ED0613EF-DE84-F746-87EA-860CDEA04B37}">
      <dgm:prSet/>
      <dgm:spPr/>
      <dgm:t>
        <a:bodyPr/>
        <a:lstStyle/>
        <a:p>
          <a:endParaRPr lang="en-US"/>
        </a:p>
      </dgm:t>
    </dgm:pt>
    <dgm:pt modelId="{CBB73D2F-5932-AB40-9383-60667822505C}" type="sibTrans" cxnId="{ED0613EF-DE84-F746-87EA-860CDEA04B37}">
      <dgm:prSet/>
      <dgm:spPr/>
      <dgm:t>
        <a:bodyPr/>
        <a:lstStyle/>
        <a:p>
          <a:endParaRPr lang="en-US"/>
        </a:p>
      </dgm:t>
    </dgm:pt>
    <dgm:pt modelId="{7318D40E-06C3-1746-BF11-01C8BF20E5AB}">
      <dgm:prSet phldrT="[Text]" custT="1"/>
      <dgm:spPr/>
      <dgm:t>
        <a:bodyPr/>
        <a:lstStyle/>
        <a:p>
          <a:r>
            <a:rPr lang="en-US" sz="2800" dirty="0" smtClean="0"/>
            <a:t>0.994</a:t>
          </a:r>
          <a:endParaRPr lang="en-US" sz="2800" dirty="0"/>
        </a:p>
      </dgm:t>
    </dgm:pt>
    <dgm:pt modelId="{A0E7B8A3-2CD3-134A-9151-134EF92379C5}" type="parTrans" cxnId="{11B01644-9C04-2F4C-82B7-F759BCB643B6}">
      <dgm:prSet/>
      <dgm:spPr/>
      <dgm:t>
        <a:bodyPr/>
        <a:lstStyle/>
        <a:p>
          <a:endParaRPr lang="en-US"/>
        </a:p>
      </dgm:t>
    </dgm:pt>
    <dgm:pt modelId="{8C74DB57-904C-DA44-96C8-0FF9030262E7}" type="sibTrans" cxnId="{11B01644-9C04-2F4C-82B7-F759BCB643B6}">
      <dgm:prSet/>
      <dgm:spPr/>
      <dgm:t>
        <a:bodyPr/>
        <a:lstStyle/>
        <a:p>
          <a:endParaRPr lang="en-US"/>
        </a:p>
      </dgm:t>
    </dgm:pt>
    <dgm:pt modelId="{2E3FEA2F-4D84-F140-92A2-CA4DBB7A1BDC}">
      <dgm:prSet phldrT="[Text]" custT="1"/>
      <dgm:spPr/>
      <dgm:t>
        <a:bodyPr/>
        <a:lstStyle/>
        <a:p>
          <a:r>
            <a:rPr lang="en-US" sz="3200" dirty="0" smtClean="0"/>
            <a:t>8</a:t>
          </a:r>
          <a:endParaRPr lang="en-US" sz="3200" dirty="0"/>
        </a:p>
      </dgm:t>
    </dgm:pt>
    <dgm:pt modelId="{BB673E9D-CD22-E244-B877-4A0209C26E51}" type="parTrans" cxnId="{2ABFAB35-DF35-2747-9F0F-C1C2C78C9D6F}">
      <dgm:prSet/>
      <dgm:spPr/>
      <dgm:t>
        <a:bodyPr/>
        <a:lstStyle/>
        <a:p>
          <a:endParaRPr lang="en-US"/>
        </a:p>
      </dgm:t>
    </dgm:pt>
    <dgm:pt modelId="{F027D262-3815-BA41-9C10-31C524143C75}" type="sibTrans" cxnId="{2ABFAB35-DF35-2747-9F0F-C1C2C78C9D6F}">
      <dgm:prSet/>
      <dgm:spPr/>
      <dgm:t>
        <a:bodyPr/>
        <a:lstStyle/>
        <a:p>
          <a:endParaRPr lang="en-US"/>
        </a:p>
      </dgm:t>
    </dgm:pt>
    <dgm:pt modelId="{B9F91713-AF95-214C-A603-55252CFF8F98}">
      <dgm:prSet phldrT="[Text]"/>
      <dgm:spPr/>
      <dgm:t>
        <a:bodyPr/>
        <a:lstStyle/>
        <a:p>
          <a:r>
            <a:rPr lang="en-US" dirty="0" smtClean="0"/>
            <a:t>CART</a:t>
          </a:r>
          <a:endParaRPr lang="en-US" dirty="0"/>
        </a:p>
      </dgm:t>
    </dgm:pt>
    <dgm:pt modelId="{0ADEABDA-EF85-0E4D-9637-5BE832E5A87A}" type="parTrans" cxnId="{ACAC885E-97CF-8E42-B50B-76EBC255E066}">
      <dgm:prSet/>
      <dgm:spPr/>
      <dgm:t>
        <a:bodyPr/>
        <a:lstStyle/>
        <a:p>
          <a:endParaRPr lang="en-US"/>
        </a:p>
      </dgm:t>
    </dgm:pt>
    <dgm:pt modelId="{320049F1-2541-6346-BF3F-CBEA49817414}" type="sibTrans" cxnId="{ACAC885E-97CF-8E42-B50B-76EBC255E066}">
      <dgm:prSet/>
      <dgm:spPr/>
      <dgm:t>
        <a:bodyPr/>
        <a:lstStyle/>
        <a:p>
          <a:endParaRPr lang="en-US"/>
        </a:p>
      </dgm:t>
    </dgm:pt>
    <dgm:pt modelId="{BFCF9A2D-F118-4E4E-8823-A31CD78D6863}">
      <dgm:prSet phldrT="[Text]" custT="1"/>
      <dgm:spPr/>
      <dgm:t>
        <a:bodyPr/>
        <a:lstStyle/>
        <a:p>
          <a:r>
            <a:rPr lang="en-US" sz="2800" dirty="0" smtClean="0"/>
            <a:t>0.991</a:t>
          </a:r>
          <a:endParaRPr lang="en-US" sz="2800" dirty="0"/>
        </a:p>
      </dgm:t>
    </dgm:pt>
    <dgm:pt modelId="{3AA10214-A874-B445-BB2F-AC814F7718EB}" type="parTrans" cxnId="{2F42438C-0B7F-7A41-B899-B061354F6588}">
      <dgm:prSet/>
      <dgm:spPr/>
      <dgm:t>
        <a:bodyPr/>
        <a:lstStyle/>
        <a:p>
          <a:endParaRPr lang="en-US"/>
        </a:p>
      </dgm:t>
    </dgm:pt>
    <dgm:pt modelId="{937354F6-2086-7E4E-8CCA-340B03210758}" type="sibTrans" cxnId="{2F42438C-0B7F-7A41-B899-B061354F6588}">
      <dgm:prSet/>
      <dgm:spPr/>
      <dgm:t>
        <a:bodyPr/>
        <a:lstStyle/>
        <a:p>
          <a:endParaRPr lang="en-US"/>
        </a:p>
      </dgm:t>
    </dgm:pt>
    <dgm:pt modelId="{30EFB4F6-8757-734C-9180-5CA9E95A04A4}">
      <dgm:prSet phldrT="[Text]" custT="1"/>
      <dgm:spPr/>
      <dgm:t>
        <a:bodyPr/>
        <a:lstStyle/>
        <a:p>
          <a:r>
            <a:rPr lang="en-US" sz="3200" dirty="0" smtClean="0"/>
            <a:t>5</a:t>
          </a:r>
          <a:endParaRPr lang="en-US" sz="3200" dirty="0"/>
        </a:p>
      </dgm:t>
    </dgm:pt>
    <dgm:pt modelId="{6E569B89-E886-8048-A776-1BAC1249316C}" type="parTrans" cxnId="{E5160766-BF92-4046-8BB7-905285088361}">
      <dgm:prSet/>
      <dgm:spPr/>
      <dgm:t>
        <a:bodyPr/>
        <a:lstStyle/>
        <a:p>
          <a:endParaRPr lang="en-US"/>
        </a:p>
      </dgm:t>
    </dgm:pt>
    <dgm:pt modelId="{D2B3571A-7745-4642-8F63-D477490C7DE6}" type="sibTrans" cxnId="{E5160766-BF92-4046-8BB7-905285088361}">
      <dgm:prSet/>
      <dgm:spPr/>
      <dgm:t>
        <a:bodyPr/>
        <a:lstStyle/>
        <a:p>
          <a:endParaRPr lang="en-US"/>
        </a:p>
      </dgm:t>
    </dgm:pt>
    <dgm:pt modelId="{9E563FE0-0676-9B47-8E8F-8B57C22614CD}">
      <dgm:prSet/>
      <dgm:spPr/>
      <dgm:t>
        <a:bodyPr/>
        <a:lstStyle/>
        <a:p>
          <a:r>
            <a:rPr lang="en-US" dirty="0" smtClean="0"/>
            <a:t>"isFraud”</a:t>
          </a:r>
          <a:r>
            <a:rPr lang="en-US" baseline="0" dirty="0" smtClean="0"/>
            <a:t> </a:t>
          </a:r>
          <a:r>
            <a:rPr lang="en-US" dirty="0" smtClean="0"/>
            <a:t> "oldbalanceOrig" "oldbalanceDest" "amount" "newbalanceOrig"  </a:t>
          </a:r>
          <a:endParaRPr lang="en-US" dirty="0"/>
        </a:p>
      </dgm:t>
    </dgm:pt>
    <dgm:pt modelId="{F0AECDD7-84CD-1249-AA2F-2C8EF0D82F0E}" type="parTrans" cxnId="{5EB7009C-C831-8645-ACAF-3DD969481C98}">
      <dgm:prSet/>
      <dgm:spPr/>
      <dgm:t>
        <a:bodyPr/>
        <a:lstStyle/>
        <a:p>
          <a:endParaRPr lang="en-US"/>
        </a:p>
      </dgm:t>
    </dgm:pt>
    <dgm:pt modelId="{3DD2F4B2-54A0-2E46-A19E-72743C7556EE}" type="sibTrans" cxnId="{5EB7009C-C831-8645-ACAF-3DD969481C98}">
      <dgm:prSet/>
      <dgm:spPr/>
      <dgm:t>
        <a:bodyPr/>
        <a:lstStyle/>
        <a:p>
          <a:endParaRPr lang="en-US"/>
        </a:p>
      </dgm:t>
    </dgm:pt>
    <dgm:pt modelId="{E70B2D07-663A-2B46-9586-AC4A642E5CFE}">
      <dgm:prSet/>
      <dgm:spPr/>
      <dgm:t>
        <a:bodyPr/>
        <a:lstStyle/>
        <a:p>
          <a:r>
            <a:rPr lang="en-US" dirty="0" smtClean="0"/>
            <a:t>"isFraud"  "oldbalanceOrig" "oldbalanceDest" "amount"        "newbalanceOrig" "newbalanceDest" "type"           "step"   </a:t>
          </a:r>
          <a:endParaRPr lang="en-US" dirty="0"/>
        </a:p>
      </dgm:t>
    </dgm:pt>
    <dgm:pt modelId="{86207FEE-4502-4940-A570-2AD1D9EC8DA2}" type="parTrans" cxnId="{50E5721B-5681-C748-9861-8139F334AC8F}">
      <dgm:prSet/>
      <dgm:spPr/>
      <dgm:t>
        <a:bodyPr/>
        <a:lstStyle/>
        <a:p>
          <a:endParaRPr lang="en-US"/>
        </a:p>
      </dgm:t>
    </dgm:pt>
    <dgm:pt modelId="{471E7027-E8B1-3D46-B325-2BFD3A2457A6}" type="sibTrans" cxnId="{50E5721B-5681-C748-9861-8139F334AC8F}">
      <dgm:prSet/>
      <dgm:spPr/>
      <dgm:t>
        <a:bodyPr/>
        <a:lstStyle/>
        <a:p>
          <a:endParaRPr lang="en-US"/>
        </a:p>
      </dgm:t>
    </dgm:pt>
    <dgm:pt modelId="{92B597B7-401F-6C4C-9CB6-857C9F58A991}">
      <dgm:prSet/>
      <dgm:spPr/>
      <dgm:t>
        <a:bodyPr/>
        <a:lstStyle/>
        <a:p>
          <a:r>
            <a:rPr lang="en-US" dirty="0" smtClean="0"/>
            <a:t>"isFraud”</a:t>
          </a:r>
          <a:r>
            <a:rPr lang="en-US" baseline="0" dirty="0" smtClean="0"/>
            <a:t> </a:t>
          </a:r>
          <a:r>
            <a:rPr lang="en-US" dirty="0" smtClean="0"/>
            <a:t> "oldbalanceOrig" "oldbalanceDest" "amount" "newbalanceOrig"  </a:t>
          </a:r>
          <a:endParaRPr lang="en-US" dirty="0"/>
        </a:p>
      </dgm:t>
    </dgm:pt>
    <dgm:pt modelId="{37EB5CBD-9193-164D-83DE-E60562495EAF}" type="parTrans" cxnId="{4870F36F-80C3-944D-BAB8-CD6664FDEF87}">
      <dgm:prSet/>
      <dgm:spPr/>
      <dgm:t>
        <a:bodyPr/>
        <a:lstStyle/>
        <a:p>
          <a:endParaRPr lang="en-US"/>
        </a:p>
      </dgm:t>
    </dgm:pt>
    <dgm:pt modelId="{3BD1C951-B9FD-6042-848B-D8C5A287F763}" type="sibTrans" cxnId="{4870F36F-80C3-944D-BAB8-CD6664FDEF87}">
      <dgm:prSet/>
      <dgm:spPr/>
      <dgm:t>
        <a:bodyPr/>
        <a:lstStyle/>
        <a:p>
          <a:endParaRPr lang="en-US"/>
        </a:p>
      </dgm:t>
    </dgm:pt>
    <dgm:pt modelId="{1A612DFB-D6F5-4248-8771-52A16B9E2A19}" type="pres">
      <dgm:prSet presAssocID="{C7905AE7-1C6F-DE4C-847D-9CA1C71E0C1B}" presName="theList" presStyleCnt="0">
        <dgm:presLayoutVars>
          <dgm:dir/>
          <dgm:animLvl val="lvl"/>
          <dgm:resizeHandles val="exact"/>
        </dgm:presLayoutVars>
      </dgm:prSet>
      <dgm:spPr/>
      <dgm:t>
        <a:bodyPr/>
        <a:lstStyle/>
        <a:p>
          <a:endParaRPr lang="en-US"/>
        </a:p>
      </dgm:t>
    </dgm:pt>
    <dgm:pt modelId="{EBA5126C-6C98-3247-B6AD-C540D843DA32}" type="pres">
      <dgm:prSet presAssocID="{6026A22C-8544-2544-BD70-C4405C2874D5}" presName="compNode" presStyleCnt="0"/>
      <dgm:spPr/>
    </dgm:pt>
    <dgm:pt modelId="{3C5D93AA-73F1-D640-B671-73B0AA50818C}" type="pres">
      <dgm:prSet presAssocID="{6026A22C-8544-2544-BD70-C4405C2874D5}" presName="aNode" presStyleLbl="bgShp" presStyleIdx="0" presStyleCnt="3"/>
      <dgm:spPr/>
      <dgm:t>
        <a:bodyPr/>
        <a:lstStyle/>
        <a:p>
          <a:endParaRPr lang="en-US"/>
        </a:p>
      </dgm:t>
    </dgm:pt>
    <dgm:pt modelId="{D804601D-3002-5048-A772-F75C806B7153}" type="pres">
      <dgm:prSet presAssocID="{6026A22C-8544-2544-BD70-C4405C2874D5}" presName="textNode" presStyleLbl="bgShp" presStyleIdx="0" presStyleCnt="3"/>
      <dgm:spPr/>
      <dgm:t>
        <a:bodyPr/>
        <a:lstStyle/>
        <a:p>
          <a:endParaRPr lang="en-US"/>
        </a:p>
      </dgm:t>
    </dgm:pt>
    <dgm:pt modelId="{64246F4F-E63E-AB41-B236-1687AF639A5D}" type="pres">
      <dgm:prSet presAssocID="{6026A22C-8544-2544-BD70-C4405C2874D5}" presName="compChildNode" presStyleCnt="0"/>
      <dgm:spPr/>
    </dgm:pt>
    <dgm:pt modelId="{6DD62723-0C15-4741-B09B-146D40D5DE6E}" type="pres">
      <dgm:prSet presAssocID="{6026A22C-8544-2544-BD70-C4405C2874D5}" presName="theInnerList" presStyleCnt="0"/>
      <dgm:spPr/>
    </dgm:pt>
    <dgm:pt modelId="{76ABD2F3-8CAE-4842-9773-340763BDB512}" type="pres">
      <dgm:prSet presAssocID="{2570FFAC-BD53-C04E-9779-49BB2C2E8688}" presName="childNode" presStyleLbl="node1" presStyleIdx="0" presStyleCnt="9">
        <dgm:presLayoutVars>
          <dgm:bulletEnabled val="1"/>
        </dgm:presLayoutVars>
      </dgm:prSet>
      <dgm:spPr/>
      <dgm:t>
        <a:bodyPr/>
        <a:lstStyle/>
        <a:p>
          <a:endParaRPr lang="en-US"/>
        </a:p>
      </dgm:t>
    </dgm:pt>
    <dgm:pt modelId="{8564AD08-12CE-3F48-8F96-9B642E954BEE}" type="pres">
      <dgm:prSet presAssocID="{2570FFAC-BD53-C04E-9779-49BB2C2E8688}" presName="aSpace2" presStyleCnt="0"/>
      <dgm:spPr/>
    </dgm:pt>
    <dgm:pt modelId="{1C46D749-A58F-9E47-8359-031B2205AA12}" type="pres">
      <dgm:prSet presAssocID="{3F8DCC05-C166-7144-A7D9-AAABFE710431}" presName="childNode" presStyleLbl="node1" presStyleIdx="1" presStyleCnt="9">
        <dgm:presLayoutVars>
          <dgm:bulletEnabled val="1"/>
        </dgm:presLayoutVars>
      </dgm:prSet>
      <dgm:spPr/>
      <dgm:t>
        <a:bodyPr/>
        <a:lstStyle/>
        <a:p>
          <a:endParaRPr lang="en-US"/>
        </a:p>
      </dgm:t>
    </dgm:pt>
    <dgm:pt modelId="{92CB478A-F77F-8947-A19A-AB2FB96847DF}" type="pres">
      <dgm:prSet presAssocID="{3F8DCC05-C166-7144-A7D9-AAABFE710431}" presName="aSpace2" presStyleCnt="0"/>
      <dgm:spPr/>
    </dgm:pt>
    <dgm:pt modelId="{5BFB188C-B313-424C-A12A-71CEAC006513}" type="pres">
      <dgm:prSet presAssocID="{9E563FE0-0676-9B47-8E8F-8B57C22614CD}" presName="childNode" presStyleLbl="node1" presStyleIdx="2" presStyleCnt="9">
        <dgm:presLayoutVars>
          <dgm:bulletEnabled val="1"/>
        </dgm:presLayoutVars>
      </dgm:prSet>
      <dgm:spPr/>
      <dgm:t>
        <a:bodyPr/>
        <a:lstStyle/>
        <a:p>
          <a:endParaRPr lang="en-US"/>
        </a:p>
      </dgm:t>
    </dgm:pt>
    <dgm:pt modelId="{C128E391-D2C5-EB42-A442-2526250E6314}" type="pres">
      <dgm:prSet presAssocID="{6026A22C-8544-2544-BD70-C4405C2874D5}" presName="aSpace" presStyleCnt="0"/>
      <dgm:spPr/>
    </dgm:pt>
    <dgm:pt modelId="{DAAB527D-23F0-9943-BF6E-960382BB9A1A}" type="pres">
      <dgm:prSet presAssocID="{39CDD8B7-594E-D44D-92ED-6B7FFD84DE4D}" presName="compNode" presStyleCnt="0"/>
      <dgm:spPr/>
    </dgm:pt>
    <dgm:pt modelId="{B4464725-7C3C-5441-B5E1-AD0C34C2F91C}" type="pres">
      <dgm:prSet presAssocID="{39CDD8B7-594E-D44D-92ED-6B7FFD84DE4D}" presName="aNode" presStyleLbl="bgShp" presStyleIdx="1" presStyleCnt="3"/>
      <dgm:spPr/>
      <dgm:t>
        <a:bodyPr/>
        <a:lstStyle/>
        <a:p>
          <a:endParaRPr lang="en-US"/>
        </a:p>
      </dgm:t>
    </dgm:pt>
    <dgm:pt modelId="{745D0465-A9B3-D046-9254-5D5308A2A140}" type="pres">
      <dgm:prSet presAssocID="{39CDD8B7-594E-D44D-92ED-6B7FFD84DE4D}" presName="textNode" presStyleLbl="bgShp" presStyleIdx="1" presStyleCnt="3"/>
      <dgm:spPr/>
      <dgm:t>
        <a:bodyPr/>
        <a:lstStyle/>
        <a:p>
          <a:endParaRPr lang="en-US"/>
        </a:p>
      </dgm:t>
    </dgm:pt>
    <dgm:pt modelId="{8BE3E568-CA3B-F14B-8CE5-43100E4F4F28}" type="pres">
      <dgm:prSet presAssocID="{39CDD8B7-594E-D44D-92ED-6B7FFD84DE4D}" presName="compChildNode" presStyleCnt="0"/>
      <dgm:spPr/>
    </dgm:pt>
    <dgm:pt modelId="{1C4058AE-9960-CE47-BE32-0EBA122E0B96}" type="pres">
      <dgm:prSet presAssocID="{39CDD8B7-594E-D44D-92ED-6B7FFD84DE4D}" presName="theInnerList" presStyleCnt="0"/>
      <dgm:spPr/>
    </dgm:pt>
    <dgm:pt modelId="{ED532006-F628-5847-860B-968DB09E005E}" type="pres">
      <dgm:prSet presAssocID="{7318D40E-06C3-1746-BF11-01C8BF20E5AB}" presName="childNode" presStyleLbl="node1" presStyleIdx="3" presStyleCnt="9">
        <dgm:presLayoutVars>
          <dgm:bulletEnabled val="1"/>
        </dgm:presLayoutVars>
      </dgm:prSet>
      <dgm:spPr/>
      <dgm:t>
        <a:bodyPr/>
        <a:lstStyle/>
        <a:p>
          <a:endParaRPr lang="en-US"/>
        </a:p>
      </dgm:t>
    </dgm:pt>
    <dgm:pt modelId="{1D16AB0B-09B2-6047-9A56-D4F3C0F49EB5}" type="pres">
      <dgm:prSet presAssocID="{7318D40E-06C3-1746-BF11-01C8BF20E5AB}" presName="aSpace2" presStyleCnt="0"/>
      <dgm:spPr/>
    </dgm:pt>
    <dgm:pt modelId="{EA9C1951-7A0A-8940-83A4-EE8C117E9878}" type="pres">
      <dgm:prSet presAssocID="{2E3FEA2F-4D84-F140-92A2-CA4DBB7A1BDC}" presName="childNode" presStyleLbl="node1" presStyleIdx="4" presStyleCnt="9">
        <dgm:presLayoutVars>
          <dgm:bulletEnabled val="1"/>
        </dgm:presLayoutVars>
      </dgm:prSet>
      <dgm:spPr/>
      <dgm:t>
        <a:bodyPr/>
        <a:lstStyle/>
        <a:p>
          <a:endParaRPr lang="en-US"/>
        </a:p>
      </dgm:t>
    </dgm:pt>
    <dgm:pt modelId="{D7C7ABE6-209E-CB4D-9DF9-267950FEB7A0}" type="pres">
      <dgm:prSet presAssocID="{2E3FEA2F-4D84-F140-92A2-CA4DBB7A1BDC}" presName="aSpace2" presStyleCnt="0"/>
      <dgm:spPr/>
    </dgm:pt>
    <dgm:pt modelId="{9D268597-AAC0-0A4D-9A8B-C65C40D0ED9E}" type="pres">
      <dgm:prSet presAssocID="{E70B2D07-663A-2B46-9586-AC4A642E5CFE}" presName="childNode" presStyleLbl="node1" presStyleIdx="5" presStyleCnt="9">
        <dgm:presLayoutVars>
          <dgm:bulletEnabled val="1"/>
        </dgm:presLayoutVars>
      </dgm:prSet>
      <dgm:spPr/>
      <dgm:t>
        <a:bodyPr/>
        <a:lstStyle/>
        <a:p>
          <a:endParaRPr lang="en-US"/>
        </a:p>
      </dgm:t>
    </dgm:pt>
    <dgm:pt modelId="{FB13BB02-BB73-A844-93E3-7983D0E04FAA}" type="pres">
      <dgm:prSet presAssocID="{39CDD8B7-594E-D44D-92ED-6B7FFD84DE4D}" presName="aSpace" presStyleCnt="0"/>
      <dgm:spPr/>
    </dgm:pt>
    <dgm:pt modelId="{87A6903C-AA89-5B40-9A8D-AB9864B6F723}" type="pres">
      <dgm:prSet presAssocID="{B9F91713-AF95-214C-A603-55252CFF8F98}" presName="compNode" presStyleCnt="0"/>
      <dgm:spPr/>
    </dgm:pt>
    <dgm:pt modelId="{F881B986-1074-9243-8C4D-988F874B022C}" type="pres">
      <dgm:prSet presAssocID="{B9F91713-AF95-214C-A603-55252CFF8F98}" presName="aNode" presStyleLbl="bgShp" presStyleIdx="2" presStyleCnt="3"/>
      <dgm:spPr/>
      <dgm:t>
        <a:bodyPr/>
        <a:lstStyle/>
        <a:p>
          <a:endParaRPr lang="en-US"/>
        </a:p>
      </dgm:t>
    </dgm:pt>
    <dgm:pt modelId="{EC22981E-6A28-FB48-8DC7-7587900BA187}" type="pres">
      <dgm:prSet presAssocID="{B9F91713-AF95-214C-A603-55252CFF8F98}" presName="textNode" presStyleLbl="bgShp" presStyleIdx="2" presStyleCnt="3"/>
      <dgm:spPr/>
      <dgm:t>
        <a:bodyPr/>
        <a:lstStyle/>
        <a:p>
          <a:endParaRPr lang="en-US"/>
        </a:p>
      </dgm:t>
    </dgm:pt>
    <dgm:pt modelId="{9DAD637F-FC52-E24E-B77B-9303CFABA49B}" type="pres">
      <dgm:prSet presAssocID="{B9F91713-AF95-214C-A603-55252CFF8F98}" presName="compChildNode" presStyleCnt="0"/>
      <dgm:spPr/>
    </dgm:pt>
    <dgm:pt modelId="{EE6BD872-801E-E14F-9B83-81DE5C24F9E5}" type="pres">
      <dgm:prSet presAssocID="{B9F91713-AF95-214C-A603-55252CFF8F98}" presName="theInnerList" presStyleCnt="0"/>
      <dgm:spPr/>
    </dgm:pt>
    <dgm:pt modelId="{AE290706-A8DE-BD45-B497-BD7D15F196DF}" type="pres">
      <dgm:prSet presAssocID="{BFCF9A2D-F118-4E4E-8823-A31CD78D6863}" presName="childNode" presStyleLbl="node1" presStyleIdx="6" presStyleCnt="9">
        <dgm:presLayoutVars>
          <dgm:bulletEnabled val="1"/>
        </dgm:presLayoutVars>
      </dgm:prSet>
      <dgm:spPr/>
      <dgm:t>
        <a:bodyPr/>
        <a:lstStyle/>
        <a:p>
          <a:endParaRPr lang="en-US"/>
        </a:p>
      </dgm:t>
    </dgm:pt>
    <dgm:pt modelId="{23735AA4-3AE5-C840-A8BF-0DA3DF38793C}" type="pres">
      <dgm:prSet presAssocID="{BFCF9A2D-F118-4E4E-8823-A31CD78D6863}" presName="aSpace2" presStyleCnt="0"/>
      <dgm:spPr/>
    </dgm:pt>
    <dgm:pt modelId="{C8E812F4-1FF4-F244-8BCA-59BA2984D11B}" type="pres">
      <dgm:prSet presAssocID="{30EFB4F6-8757-734C-9180-5CA9E95A04A4}" presName="childNode" presStyleLbl="node1" presStyleIdx="7" presStyleCnt="9">
        <dgm:presLayoutVars>
          <dgm:bulletEnabled val="1"/>
        </dgm:presLayoutVars>
      </dgm:prSet>
      <dgm:spPr/>
      <dgm:t>
        <a:bodyPr/>
        <a:lstStyle/>
        <a:p>
          <a:endParaRPr lang="en-US"/>
        </a:p>
      </dgm:t>
    </dgm:pt>
    <dgm:pt modelId="{02FCE20D-5E26-DE40-9E35-D80522638D3B}" type="pres">
      <dgm:prSet presAssocID="{30EFB4F6-8757-734C-9180-5CA9E95A04A4}" presName="aSpace2" presStyleCnt="0"/>
      <dgm:spPr/>
    </dgm:pt>
    <dgm:pt modelId="{93CFE26D-AD59-4B49-AF67-65D9DBC09130}" type="pres">
      <dgm:prSet presAssocID="{92B597B7-401F-6C4C-9CB6-857C9F58A991}" presName="childNode" presStyleLbl="node1" presStyleIdx="8" presStyleCnt="9">
        <dgm:presLayoutVars>
          <dgm:bulletEnabled val="1"/>
        </dgm:presLayoutVars>
      </dgm:prSet>
      <dgm:spPr/>
      <dgm:t>
        <a:bodyPr/>
        <a:lstStyle/>
        <a:p>
          <a:endParaRPr lang="en-US"/>
        </a:p>
      </dgm:t>
    </dgm:pt>
  </dgm:ptLst>
  <dgm:cxnLst>
    <dgm:cxn modelId="{99FA03BC-5D95-EE41-9CDE-E0CDB4237D93}" type="presOf" srcId="{9E563FE0-0676-9B47-8E8F-8B57C22614CD}" destId="{5BFB188C-B313-424C-A12A-71CEAC006513}" srcOrd="0" destOrd="0" presId="urn:microsoft.com/office/officeart/2005/8/layout/lProcess2"/>
    <dgm:cxn modelId="{C9CC2D90-4050-3F40-85D6-43629FC43C4B}" type="presOf" srcId="{6026A22C-8544-2544-BD70-C4405C2874D5}" destId="{D804601D-3002-5048-A772-F75C806B7153}" srcOrd="1" destOrd="0" presId="urn:microsoft.com/office/officeart/2005/8/layout/lProcess2"/>
    <dgm:cxn modelId="{7FD49CCF-99F7-0846-A548-40E8B1408572}" type="presOf" srcId="{3F8DCC05-C166-7144-A7D9-AAABFE710431}" destId="{1C46D749-A58F-9E47-8359-031B2205AA12}" srcOrd="0" destOrd="0" presId="urn:microsoft.com/office/officeart/2005/8/layout/lProcess2"/>
    <dgm:cxn modelId="{473CB660-33D1-D64B-B3C7-5BDEFAA31900}" srcId="{6026A22C-8544-2544-BD70-C4405C2874D5}" destId="{2570FFAC-BD53-C04E-9779-49BB2C2E8688}" srcOrd="0" destOrd="0" parTransId="{7D26ACD2-B0ED-0047-98E7-73FE8D844BBC}" sibTransId="{3B132A4D-8E73-3C4C-A3E6-AD3FAB26CAD5}"/>
    <dgm:cxn modelId="{8418CB18-DC69-7249-BC47-52F2CD976D39}" srcId="{C7905AE7-1C6F-DE4C-847D-9CA1C71E0C1B}" destId="{6026A22C-8544-2544-BD70-C4405C2874D5}" srcOrd="0" destOrd="0" parTransId="{544A8919-136B-0C4D-A2D0-CCDC1E2B5A5A}" sibTransId="{5BB42A54-8B79-F14B-9E8C-94F68FD2C9B0}"/>
    <dgm:cxn modelId="{A648771D-B08F-4B47-BA90-1B4DC57CDC4D}" type="presOf" srcId="{E70B2D07-663A-2B46-9586-AC4A642E5CFE}" destId="{9D268597-AAC0-0A4D-9A8B-C65C40D0ED9E}" srcOrd="0" destOrd="0" presId="urn:microsoft.com/office/officeart/2005/8/layout/lProcess2"/>
    <dgm:cxn modelId="{106A2DA8-0A3F-284A-AB7E-E48FFAD57D9C}" type="presOf" srcId="{30EFB4F6-8757-734C-9180-5CA9E95A04A4}" destId="{C8E812F4-1FF4-F244-8BCA-59BA2984D11B}" srcOrd="0" destOrd="0" presId="urn:microsoft.com/office/officeart/2005/8/layout/lProcess2"/>
    <dgm:cxn modelId="{F4BC50B5-82C5-BD4D-A3D6-01FFF553DC42}" type="presOf" srcId="{39CDD8B7-594E-D44D-92ED-6B7FFD84DE4D}" destId="{B4464725-7C3C-5441-B5E1-AD0C34C2F91C}" srcOrd="0" destOrd="0" presId="urn:microsoft.com/office/officeart/2005/8/layout/lProcess2"/>
    <dgm:cxn modelId="{4870F36F-80C3-944D-BAB8-CD6664FDEF87}" srcId="{B9F91713-AF95-214C-A603-55252CFF8F98}" destId="{92B597B7-401F-6C4C-9CB6-857C9F58A991}" srcOrd="2" destOrd="0" parTransId="{37EB5CBD-9193-164D-83DE-E60562495EAF}" sibTransId="{3BD1C951-B9FD-6042-848B-D8C5A287F763}"/>
    <dgm:cxn modelId="{EC10EF94-CDD5-4A43-8981-A6BCE647FCB2}" type="presOf" srcId="{92B597B7-401F-6C4C-9CB6-857C9F58A991}" destId="{93CFE26D-AD59-4B49-AF67-65D9DBC09130}" srcOrd="0" destOrd="0" presId="urn:microsoft.com/office/officeart/2005/8/layout/lProcess2"/>
    <dgm:cxn modelId="{EBB6ECC0-9865-BE49-A932-DA15F8603C8E}" type="presOf" srcId="{6026A22C-8544-2544-BD70-C4405C2874D5}" destId="{3C5D93AA-73F1-D640-B671-73B0AA50818C}" srcOrd="0" destOrd="0" presId="urn:microsoft.com/office/officeart/2005/8/layout/lProcess2"/>
    <dgm:cxn modelId="{50E5721B-5681-C748-9861-8139F334AC8F}" srcId="{39CDD8B7-594E-D44D-92ED-6B7FFD84DE4D}" destId="{E70B2D07-663A-2B46-9586-AC4A642E5CFE}" srcOrd="2" destOrd="0" parTransId="{86207FEE-4502-4940-A570-2AD1D9EC8DA2}" sibTransId="{471E7027-E8B1-3D46-B325-2BFD3A2457A6}"/>
    <dgm:cxn modelId="{18B7FB4E-8C21-3A41-816E-43A2205B5FD8}" type="presOf" srcId="{7318D40E-06C3-1746-BF11-01C8BF20E5AB}" destId="{ED532006-F628-5847-860B-968DB09E005E}" srcOrd="0" destOrd="0" presId="urn:microsoft.com/office/officeart/2005/8/layout/lProcess2"/>
    <dgm:cxn modelId="{ACAC885E-97CF-8E42-B50B-76EBC255E066}" srcId="{C7905AE7-1C6F-DE4C-847D-9CA1C71E0C1B}" destId="{B9F91713-AF95-214C-A603-55252CFF8F98}" srcOrd="2" destOrd="0" parTransId="{0ADEABDA-EF85-0E4D-9637-5BE832E5A87A}" sibTransId="{320049F1-2541-6346-BF3F-CBEA49817414}"/>
    <dgm:cxn modelId="{92713B37-0096-F442-8BC1-307B34B41B28}" srcId="{6026A22C-8544-2544-BD70-C4405C2874D5}" destId="{3F8DCC05-C166-7144-A7D9-AAABFE710431}" srcOrd="1" destOrd="0" parTransId="{19946ED7-C4AE-FB4E-83F6-45DBF57D8F01}" sibTransId="{9EC66BA3-C5F6-A040-831A-D21BC2669064}"/>
    <dgm:cxn modelId="{11B01644-9C04-2F4C-82B7-F759BCB643B6}" srcId="{39CDD8B7-594E-D44D-92ED-6B7FFD84DE4D}" destId="{7318D40E-06C3-1746-BF11-01C8BF20E5AB}" srcOrd="0" destOrd="0" parTransId="{A0E7B8A3-2CD3-134A-9151-134EF92379C5}" sibTransId="{8C74DB57-904C-DA44-96C8-0FF9030262E7}"/>
    <dgm:cxn modelId="{70AA2A6A-60E0-904D-865B-73731A993C4D}" type="presOf" srcId="{BFCF9A2D-F118-4E4E-8823-A31CD78D6863}" destId="{AE290706-A8DE-BD45-B497-BD7D15F196DF}" srcOrd="0" destOrd="0" presId="urn:microsoft.com/office/officeart/2005/8/layout/lProcess2"/>
    <dgm:cxn modelId="{5BC294AF-8B07-4F45-A664-748C87C930C5}" type="presOf" srcId="{2E3FEA2F-4D84-F140-92A2-CA4DBB7A1BDC}" destId="{EA9C1951-7A0A-8940-83A4-EE8C117E9878}" srcOrd="0" destOrd="0" presId="urn:microsoft.com/office/officeart/2005/8/layout/lProcess2"/>
    <dgm:cxn modelId="{F3E16E4A-DC28-4640-8A14-C85330DDD23D}" type="presOf" srcId="{B9F91713-AF95-214C-A603-55252CFF8F98}" destId="{F881B986-1074-9243-8C4D-988F874B022C}" srcOrd="0" destOrd="0" presId="urn:microsoft.com/office/officeart/2005/8/layout/lProcess2"/>
    <dgm:cxn modelId="{E5160766-BF92-4046-8BB7-905285088361}" srcId="{B9F91713-AF95-214C-A603-55252CFF8F98}" destId="{30EFB4F6-8757-734C-9180-5CA9E95A04A4}" srcOrd="1" destOrd="0" parTransId="{6E569B89-E886-8048-A776-1BAC1249316C}" sibTransId="{D2B3571A-7745-4642-8F63-D477490C7DE6}"/>
    <dgm:cxn modelId="{2ABFAB35-DF35-2747-9F0F-C1C2C78C9D6F}" srcId="{39CDD8B7-594E-D44D-92ED-6B7FFD84DE4D}" destId="{2E3FEA2F-4D84-F140-92A2-CA4DBB7A1BDC}" srcOrd="1" destOrd="0" parTransId="{BB673E9D-CD22-E244-B877-4A0209C26E51}" sibTransId="{F027D262-3815-BA41-9C10-31C524143C75}"/>
    <dgm:cxn modelId="{5AC8847F-C724-B84C-9BF3-88F04BB7BAB8}" type="presOf" srcId="{2570FFAC-BD53-C04E-9779-49BB2C2E8688}" destId="{76ABD2F3-8CAE-4842-9773-340763BDB512}" srcOrd="0" destOrd="0" presId="urn:microsoft.com/office/officeart/2005/8/layout/lProcess2"/>
    <dgm:cxn modelId="{5EB7009C-C831-8645-ACAF-3DD969481C98}" srcId="{6026A22C-8544-2544-BD70-C4405C2874D5}" destId="{9E563FE0-0676-9B47-8E8F-8B57C22614CD}" srcOrd="2" destOrd="0" parTransId="{F0AECDD7-84CD-1249-AA2F-2C8EF0D82F0E}" sibTransId="{3DD2F4B2-54A0-2E46-A19E-72743C7556EE}"/>
    <dgm:cxn modelId="{ED0613EF-DE84-F746-87EA-860CDEA04B37}" srcId="{C7905AE7-1C6F-DE4C-847D-9CA1C71E0C1B}" destId="{39CDD8B7-594E-D44D-92ED-6B7FFD84DE4D}" srcOrd="1" destOrd="0" parTransId="{5B7844E2-6B04-9540-9937-C7EE03E322BA}" sibTransId="{CBB73D2F-5932-AB40-9383-60667822505C}"/>
    <dgm:cxn modelId="{2F42438C-0B7F-7A41-B899-B061354F6588}" srcId="{B9F91713-AF95-214C-A603-55252CFF8F98}" destId="{BFCF9A2D-F118-4E4E-8823-A31CD78D6863}" srcOrd="0" destOrd="0" parTransId="{3AA10214-A874-B445-BB2F-AC814F7718EB}" sibTransId="{937354F6-2086-7E4E-8CCA-340B03210758}"/>
    <dgm:cxn modelId="{AC74EE9E-53D4-8B47-956D-A8AEFE44495D}" type="presOf" srcId="{C7905AE7-1C6F-DE4C-847D-9CA1C71E0C1B}" destId="{1A612DFB-D6F5-4248-8771-52A16B9E2A19}" srcOrd="0" destOrd="0" presId="urn:microsoft.com/office/officeart/2005/8/layout/lProcess2"/>
    <dgm:cxn modelId="{ED7E1FE0-9EA0-9143-B324-BA27D239CD97}" type="presOf" srcId="{B9F91713-AF95-214C-A603-55252CFF8F98}" destId="{EC22981E-6A28-FB48-8DC7-7587900BA187}" srcOrd="1" destOrd="0" presId="urn:microsoft.com/office/officeart/2005/8/layout/lProcess2"/>
    <dgm:cxn modelId="{1E665190-C41C-E542-B886-8DB4AF1A0EF1}" type="presOf" srcId="{39CDD8B7-594E-D44D-92ED-6B7FFD84DE4D}" destId="{745D0465-A9B3-D046-9254-5D5308A2A140}" srcOrd="1" destOrd="0" presId="urn:microsoft.com/office/officeart/2005/8/layout/lProcess2"/>
    <dgm:cxn modelId="{0DB5FF93-0CC4-314F-8B05-7F497F3033BD}" type="presParOf" srcId="{1A612DFB-D6F5-4248-8771-52A16B9E2A19}" destId="{EBA5126C-6C98-3247-B6AD-C540D843DA32}" srcOrd="0" destOrd="0" presId="urn:microsoft.com/office/officeart/2005/8/layout/lProcess2"/>
    <dgm:cxn modelId="{7FFAF822-8AD9-D44D-B94F-CEC9BC98EF4A}" type="presParOf" srcId="{EBA5126C-6C98-3247-B6AD-C540D843DA32}" destId="{3C5D93AA-73F1-D640-B671-73B0AA50818C}" srcOrd="0" destOrd="0" presId="urn:microsoft.com/office/officeart/2005/8/layout/lProcess2"/>
    <dgm:cxn modelId="{7F199B6F-0708-674B-B3ED-B1F89817F4AD}" type="presParOf" srcId="{EBA5126C-6C98-3247-B6AD-C540D843DA32}" destId="{D804601D-3002-5048-A772-F75C806B7153}" srcOrd="1" destOrd="0" presId="urn:microsoft.com/office/officeart/2005/8/layout/lProcess2"/>
    <dgm:cxn modelId="{5EA240FE-62F5-2345-8078-A841C53C02BF}" type="presParOf" srcId="{EBA5126C-6C98-3247-B6AD-C540D843DA32}" destId="{64246F4F-E63E-AB41-B236-1687AF639A5D}" srcOrd="2" destOrd="0" presId="urn:microsoft.com/office/officeart/2005/8/layout/lProcess2"/>
    <dgm:cxn modelId="{23EF1033-4925-6B48-B55C-98E7672FA0FB}" type="presParOf" srcId="{64246F4F-E63E-AB41-B236-1687AF639A5D}" destId="{6DD62723-0C15-4741-B09B-146D40D5DE6E}" srcOrd="0" destOrd="0" presId="urn:microsoft.com/office/officeart/2005/8/layout/lProcess2"/>
    <dgm:cxn modelId="{AE8F05E6-73B6-2D43-8D16-E6B6FD79419F}" type="presParOf" srcId="{6DD62723-0C15-4741-B09B-146D40D5DE6E}" destId="{76ABD2F3-8CAE-4842-9773-340763BDB512}" srcOrd="0" destOrd="0" presId="urn:microsoft.com/office/officeart/2005/8/layout/lProcess2"/>
    <dgm:cxn modelId="{E99C06D4-755E-564E-8C4F-2F212FFB4E3B}" type="presParOf" srcId="{6DD62723-0C15-4741-B09B-146D40D5DE6E}" destId="{8564AD08-12CE-3F48-8F96-9B642E954BEE}" srcOrd="1" destOrd="0" presId="urn:microsoft.com/office/officeart/2005/8/layout/lProcess2"/>
    <dgm:cxn modelId="{C3AA3622-E95E-8B4C-BB28-04FC8F37E298}" type="presParOf" srcId="{6DD62723-0C15-4741-B09B-146D40D5DE6E}" destId="{1C46D749-A58F-9E47-8359-031B2205AA12}" srcOrd="2" destOrd="0" presId="urn:microsoft.com/office/officeart/2005/8/layout/lProcess2"/>
    <dgm:cxn modelId="{F6626549-4A48-794A-87EA-C7BE4F9386DD}" type="presParOf" srcId="{6DD62723-0C15-4741-B09B-146D40D5DE6E}" destId="{92CB478A-F77F-8947-A19A-AB2FB96847DF}" srcOrd="3" destOrd="0" presId="urn:microsoft.com/office/officeart/2005/8/layout/lProcess2"/>
    <dgm:cxn modelId="{572170F8-C1CC-2346-9A1D-E4F00140E45F}" type="presParOf" srcId="{6DD62723-0C15-4741-B09B-146D40D5DE6E}" destId="{5BFB188C-B313-424C-A12A-71CEAC006513}" srcOrd="4" destOrd="0" presId="urn:microsoft.com/office/officeart/2005/8/layout/lProcess2"/>
    <dgm:cxn modelId="{0E6422D8-DF17-964A-B7B8-3D973DDAF04F}" type="presParOf" srcId="{1A612DFB-D6F5-4248-8771-52A16B9E2A19}" destId="{C128E391-D2C5-EB42-A442-2526250E6314}" srcOrd="1" destOrd="0" presId="urn:microsoft.com/office/officeart/2005/8/layout/lProcess2"/>
    <dgm:cxn modelId="{B4DD79D1-CEA2-1745-9A33-93574CEF100A}" type="presParOf" srcId="{1A612DFB-D6F5-4248-8771-52A16B9E2A19}" destId="{DAAB527D-23F0-9943-BF6E-960382BB9A1A}" srcOrd="2" destOrd="0" presId="urn:microsoft.com/office/officeart/2005/8/layout/lProcess2"/>
    <dgm:cxn modelId="{684C3900-169A-E240-B463-A67DAE7A98E0}" type="presParOf" srcId="{DAAB527D-23F0-9943-BF6E-960382BB9A1A}" destId="{B4464725-7C3C-5441-B5E1-AD0C34C2F91C}" srcOrd="0" destOrd="0" presId="urn:microsoft.com/office/officeart/2005/8/layout/lProcess2"/>
    <dgm:cxn modelId="{2F88B0F0-F376-D145-B8F9-618CB89E8AD4}" type="presParOf" srcId="{DAAB527D-23F0-9943-BF6E-960382BB9A1A}" destId="{745D0465-A9B3-D046-9254-5D5308A2A140}" srcOrd="1" destOrd="0" presId="urn:microsoft.com/office/officeart/2005/8/layout/lProcess2"/>
    <dgm:cxn modelId="{65569960-E3BD-F74A-8057-D8107BB28057}" type="presParOf" srcId="{DAAB527D-23F0-9943-BF6E-960382BB9A1A}" destId="{8BE3E568-CA3B-F14B-8CE5-43100E4F4F28}" srcOrd="2" destOrd="0" presId="urn:microsoft.com/office/officeart/2005/8/layout/lProcess2"/>
    <dgm:cxn modelId="{601D418A-6621-2A4C-845E-644D61A9E890}" type="presParOf" srcId="{8BE3E568-CA3B-F14B-8CE5-43100E4F4F28}" destId="{1C4058AE-9960-CE47-BE32-0EBA122E0B96}" srcOrd="0" destOrd="0" presId="urn:microsoft.com/office/officeart/2005/8/layout/lProcess2"/>
    <dgm:cxn modelId="{0A2FF3C4-489F-874C-9FE9-AEA6F4A72317}" type="presParOf" srcId="{1C4058AE-9960-CE47-BE32-0EBA122E0B96}" destId="{ED532006-F628-5847-860B-968DB09E005E}" srcOrd="0" destOrd="0" presId="urn:microsoft.com/office/officeart/2005/8/layout/lProcess2"/>
    <dgm:cxn modelId="{82A12556-AED1-2C4D-AA07-1EB288BFCA41}" type="presParOf" srcId="{1C4058AE-9960-CE47-BE32-0EBA122E0B96}" destId="{1D16AB0B-09B2-6047-9A56-D4F3C0F49EB5}" srcOrd="1" destOrd="0" presId="urn:microsoft.com/office/officeart/2005/8/layout/lProcess2"/>
    <dgm:cxn modelId="{182ED83F-9568-854E-A6D6-A796D0881428}" type="presParOf" srcId="{1C4058AE-9960-CE47-BE32-0EBA122E0B96}" destId="{EA9C1951-7A0A-8940-83A4-EE8C117E9878}" srcOrd="2" destOrd="0" presId="urn:microsoft.com/office/officeart/2005/8/layout/lProcess2"/>
    <dgm:cxn modelId="{00C565A9-213A-2249-BED2-ED4CE6720E2F}" type="presParOf" srcId="{1C4058AE-9960-CE47-BE32-0EBA122E0B96}" destId="{D7C7ABE6-209E-CB4D-9DF9-267950FEB7A0}" srcOrd="3" destOrd="0" presId="urn:microsoft.com/office/officeart/2005/8/layout/lProcess2"/>
    <dgm:cxn modelId="{ACADEF94-1352-A345-83AA-4CA649364A0C}" type="presParOf" srcId="{1C4058AE-9960-CE47-BE32-0EBA122E0B96}" destId="{9D268597-AAC0-0A4D-9A8B-C65C40D0ED9E}" srcOrd="4" destOrd="0" presId="urn:microsoft.com/office/officeart/2005/8/layout/lProcess2"/>
    <dgm:cxn modelId="{3F3632BE-A69D-3049-BAF8-2F467E4707EB}" type="presParOf" srcId="{1A612DFB-D6F5-4248-8771-52A16B9E2A19}" destId="{FB13BB02-BB73-A844-93E3-7983D0E04FAA}" srcOrd="3" destOrd="0" presId="urn:microsoft.com/office/officeart/2005/8/layout/lProcess2"/>
    <dgm:cxn modelId="{740FB3E6-2E1F-374C-8397-510C63B58584}" type="presParOf" srcId="{1A612DFB-D6F5-4248-8771-52A16B9E2A19}" destId="{87A6903C-AA89-5B40-9A8D-AB9864B6F723}" srcOrd="4" destOrd="0" presId="urn:microsoft.com/office/officeart/2005/8/layout/lProcess2"/>
    <dgm:cxn modelId="{2FB819F8-C0E1-D444-9EE1-726AF8DBF131}" type="presParOf" srcId="{87A6903C-AA89-5B40-9A8D-AB9864B6F723}" destId="{F881B986-1074-9243-8C4D-988F874B022C}" srcOrd="0" destOrd="0" presId="urn:microsoft.com/office/officeart/2005/8/layout/lProcess2"/>
    <dgm:cxn modelId="{83059D57-E392-0049-AEE5-7AB9C23D005B}" type="presParOf" srcId="{87A6903C-AA89-5B40-9A8D-AB9864B6F723}" destId="{EC22981E-6A28-FB48-8DC7-7587900BA187}" srcOrd="1" destOrd="0" presId="urn:microsoft.com/office/officeart/2005/8/layout/lProcess2"/>
    <dgm:cxn modelId="{6FCC705F-2993-9346-B975-327BF574DCE2}" type="presParOf" srcId="{87A6903C-AA89-5B40-9A8D-AB9864B6F723}" destId="{9DAD637F-FC52-E24E-B77B-9303CFABA49B}" srcOrd="2" destOrd="0" presId="urn:microsoft.com/office/officeart/2005/8/layout/lProcess2"/>
    <dgm:cxn modelId="{C1EF50A8-B729-8243-8783-8F6DFA686F2D}" type="presParOf" srcId="{9DAD637F-FC52-E24E-B77B-9303CFABA49B}" destId="{EE6BD872-801E-E14F-9B83-81DE5C24F9E5}" srcOrd="0" destOrd="0" presId="urn:microsoft.com/office/officeart/2005/8/layout/lProcess2"/>
    <dgm:cxn modelId="{AE899D37-9FA2-B149-9EA7-5122685F6948}" type="presParOf" srcId="{EE6BD872-801E-E14F-9B83-81DE5C24F9E5}" destId="{AE290706-A8DE-BD45-B497-BD7D15F196DF}" srcOrd="0" destOrd="0" presId="urn:microsoft.com/office/officeart/2005/8/layout/lProcess2"/>
    <dgm:cxn modelId="{37F0A36A-8EE0-ED4E-94B8-D5E55D7E04C8}" type="presParOf" srcId="{EE6BD872-801E-E14F-9B83-81DE5C24F9E5}" destId="{23735AA4-3AE5-C840-A8BF-0DA3DF38793C}" srcOrd="1" destOrd="0" presId="urn:microsoft.com/office/officeart/2005/8/layout/lProcess2"/>
    <dgm:cxn modelId="{F0149AB7-68DC-8B41-93F1-B5CB99851602}" type="presParOf" srcId="{EE6BD872-801E-E14F-9B83-81DE5C24F9E5}" destId="{C8E812F4-1FF4-F244-8BCA-59BA2984D11B}" srcOrd="2" destOrd="0" presId="urn:microsoft.com/office/officeart/2005/8/layout/lProcess2"/>
    <dgm:cxn modelId="{E6F68D8E-DED8-9843-A3EE-14F2D20AC8CB}" type="presParOf" srcId="{EE6BD872-801E-E14F-9B83-81DE5C24F9E5}" destId="{02FCE20D-5E26-DE40-9E35-D80522638D3B}" srcOrd="3" destOrd="0" presId="urn:microsoft.com/office/officeart/2005/8/layout/lProcess2"/>
    <dgm:cxn modelId="{E67E64F8-BF21-3B4C-A510-2AB6C26AD86C}" type="presParOf" srcId="{EE6BD872-801E-E14F-9B83-81DE5C24F9E5}" destId="{93CFE26D-AD59-4B49-AF67-65D9DBC09130}"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2D1BB8-A453-7A4A-9E64-E3C30E20C766}"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D0087345-1944-8F43-95D7-857DFA8CD31B}">
      <dgm:prSet phldrT="[Text]"/>
      <dgm:spPr/>
      <dgm:t>
        <a:bodyPr/>
        <a:lstStyle/>
        <a:p>
          <a:r>
            <a:rPr lang="en-US" dirty="0" smtClean="0"/>
            <a:t>Read preprocessed and normalized data from .csv file</a:t>
          </a:r>
          <a:endParaRPr lang="en-US" dirty="0"/>
        </a:p>
      </dgm:t>
    </dgm:pt>
    <dgm:pt modelId="{C3C37F36-20CD-A64C-A6BD-01D5FA8EC029}" type="parTrans" cxnId="{26A91DDE-DE6E-8D44-88F8-4BF411883441}">
      <dgm:prSet/>
      <dgm:spPr/>
      <dgm:t>
        <a:bodyPr/>
        <a:lstStyle/>
        <a:p>
          <a:endParaRPr lang="en-US"/>
        </a:p>
      </dgm:t>
    </dgm:pt>
    <dgm:pt modelId="{CE243C9D-9781-5044-9047-FA05CDEA27FD}" type="sibTrans" cxnId="{26A91DDE-DE6E-8D44-88F8-4BF411883441}">
      <dgm:prSet/>
      <dgm:spPr/>
      <dgm:t>
        <a:bodyPr/>
        <a:lstStyle/>
        <a:p>
          <a:endParaRPr lang="en-US"/>
        </a:p>
      </dgm:t>
    </dgm:pt>
    <dgm:pt modelId="{6652F355-6B9E-D345-BE52-41AFF71030A9}">
      <dgm:prSet/>
      <dgm:spPr/>
      <dgm:t>
        <a:bodyPr/>
        <a:lstStyle/>
        <a:p>
          <a:r>
            <a:rPr lang="en-US" dirty="0" smtClean="0"/>
            <a:t>Split training and testing data set</a:t>
          </a:r>
          <a:endParaRPr lang="en-US" dirty="0"/>
        </a:p>
      </dgm:t>
    </dgm:pt>
    <dgm:pt modelId="{9E7FBB32-853C-4046-B1D8-7A6D84CFF74B}" type="parTrans" cxnId="{CADF0F19-86B5-4846-A593-7C079A7C10E2}">
      <dgm:prSet/>
      <dgm:spPr/>
      <dgm:t>
        <a:bodyPr/>
        <a:lstStyle/>
        <a:p>
          <a:endParaRPr lang="en-US"/>
        </a:p>
      </dgm:t>
    </dgm:pt>
    <dgm:pt modelId="{1FA67353-BC21-FD49-83B6-9D6D55AAC81E}" type="sibTrans" cxnId="{CADF0F19-86B5-4846-A593-7C079A7C10E2}">
      <dgm:prSet/>
      <dgm:spPr/>
      <dgm:t>
        <a:bodyPr/>
        <a:lstStyle/>
        <a:p>
          <a:endParaRPr lang="en-US"/>
        </a:p>
      </dgm:t>
    </dgm:pt>
    <dgm:pt modelId="{3C207935-9647-274D-9710-B1CEA2B3E3D9}">
      <dgm:prSet/>
      <dgm:spPr/>
      <dgm:t>
        <a:bodyPr/>
        <a:lstStyle/>
        <a:p>
          <a:r>
            <a:rPr lang="en-US" dirty="0" smtClean="0"/>
            <a:t>Loop through different k number to find the k</a:t>
          </a:r>
          <a:endParaRPr lang="en-US" dirty="0"/>
        </a:p>
      </dgm:t>
    </dgm:pt>
    <dgm:pt modelId="{DA45337A-36AC-6243-B911-347B8ABB6CBB}" type="parTrans" cxnId="{ED060A38-6355-0241-983B-B27080CB83C0}">
      <dgm:prSet/>
      <dgm:spPr/>
      <dgm:t>
        <a:bodyPr/>
        <a:lstStyle/>
        <a:p>
          <a:endParaRPr lang="en-US"/>
        </a:p>
      </dgm:t>
    </dgm:pt>
    <dgm:pt modelId="{FE34B69D-79DC-4144-B28E-4D753D9F27C7}" type="sibTrans" cxnId="{ED060A38-6355-0241-983B-B27080CB83C0}">
      <dgm:prSet/>
      <dgm:spPr/>
      <dgm:t>
        <a:bodyPr/>
        <a:lstStyle/>
        <a:p>
          <a:endParaRPr lang="en-US"/>
        </a:p>
      </dgm:t>
    </dgm:pt>
    <dgm:pt modelId="{E83C2455-4D9B-C641-9FB5-A3AE604A0690}">
      <dgm:prSet/>
      <dgm:spPr/>
      <dgm:t>
        <a:bodyPr/>
        <a:lstStyle/>
        <a:p>
          <a:r>
            <a:rPr lang="en-US" dirty="0" smtClean="0"/>
            <a:t>Knn method with cross-validation</a:t>
          </a:r>
          <a:endParaRPr lang="en-US" dirty="0"/>
        </a:p>
      </dgm:t>
    </dgm:pt>
    <dgm:pt modelId="{EFCDF967-5727-CC4D-AAAB-33702EABC8F6}" type="parTrans" cxnId="{06710A76-7474-9D47-AE66-2E13E45A8C75}">
      <dgm:prSet/>
      <dgm:spPr/>
      <dgm:t>
        <a:bodyPr/>
        <a:lstStyle/>
        <a:p>
          <a:endParaRPr lang="en-US"/>
        </a:p>
      </dgm:t>
    </dgm:pt>
    <dgm:pt modelId="{3132CA01-6AEE-6B4D-A166-8E7ECE8E5950}" type="sibTrans" cxnId="{06710A76-7474-9D47-AE66-2E13E45A8C75}">
      <dgm:prSet/>
      <dgm:spPr/>
      <dgm:t>
        <a:bodyPr/>
        <a:lstStyle/>
        <a:p>
          <a:endParaRPr lang="en-US"/>
        </a:p>
      </dgm:t>
    </dgm:pt>
    <dgm:pt modelId="{30AC3672-E947-C64E-BB86-6F9E0E028459}" type="pres">
      <dgm:prSet presAssocID="{D62D1BB8-A453-7A4A-9E64-E3C30E20C766}" presName="linear" presStyleCnt="0">
        <dgm:presLayoutVars>
          <dgm:dir/>
          <dgm:animLvl val="lvl"/>
          <dgm:resizeHandles val="exact"/>
        </dgm:presLayoutVars>
      </dgm:prSet>
      <dgm:spPr/>
      <dgm:t>
        <a:bodyPr/>
        <a:lstStyle/>
        <a:p>
          <a:endParaRPr lang="en-US"/>
        </a:p>
      </dgm:t>
    </dgm:pt>
    <dgm:pt modelId="{D329891F-0EEB-3148-A407-7B69104EA690}" type="pres">
      <dgm:prSet presAssocID="{D0087345-1944-8F43-95D7-857DFA8CD31B}" presName="parentLin" presStyleCnt="0"/>
      <dgm:spPr/>
    </dgm:pt>
    <dgm:pt modelId="{1F87B63C-F5C3-044E-9745-746783BCAD49}" type="pres">
      <dgm:prSet presAssocID="{D0087345-1944-8F43-95D7-857DFA8CD31B}" presName="parentLeftMargin" presStyleLbl="node1" presStyleIdx="0" presStyleCnt="4"/>
      <dgm:spPr/>
      <dgm:t>
        <a:bodyPr/>
        <a:lstStyle/>
        <a:p>
          <a:endParaRPr lang="en-US"/>
        </a:p>
      </dgm:t>
    </dgm:pt>
    <dgm:pt modelId="{46342C85-15DA-614F-A654-2DD6722FD6F9}" type="pres">
      <dgm:prSet presAssocID="{D0087345-1944-8F43-95D7-857DFA8CD31B}" presName="parentText" presStyleLbl="node1" presStyleIdx="0" presStyleCnt="4">
        <dgm:presLayoutVars>
          <dgm:chMax val="0"/>
          <dgm:bulletEnabled val="1"/>
        </dgm:presLayoutVars>
      </dgm:prSet>
      <dgm:spPr/>
      <dgm:t>
        <a:bodyPr/>
        <a:lstStyle/>
        <a:p>
          <a:endParaRPr lang="en-US"/>
        </a:p>
      </dgm:t>
    </dgm:pt>
    <dgm:pt modelId="{0267C917-6C1E-9244-8BD8-FD1899484DDA}" type="pres">
      <dgm:prSet presAssocID="{D0087345-1944-8F43-95D7-857DFA8CD31B}" presName="negativeSpace" presStyleCnt="0"/>
      <dgm:spPr/>
    </dgm:pt>
    <dgm:pt modelId="{53FAAC09-609B-1C40-9F73-10E53DC9B0AC}" type="pres">
      <dgm:prSet presAssocID="{D0087345-1944-8F43-95D7-857DFA8CD31B}" presName="childText" presStyleLbl="conFgAcc1" presStyleIdx="0" presStyleCnt="4">
        <dgm:presLayoutVars>
          <dgm:bulletEnabled val="1"/>
        </dgm:presLayoutVars>
      </dgm:prSet>
      <dgm:spPr/>
    </dgm:pt>
    <dgm:pt modelId="{3021FE91-18E8-1345-AA1A-097C30DEC0A2}" type="pres">
      <dgm:prSet presAssocID="{CE243C9D-9781-5044-9047-FA05CDEA27FD}" presName="spaceBetweenRectangles" presStyleCnt="0"/>
      <dgm:spPr/>
    </dgm:pt>
    <dgm:pt modelId="{0E940624-320F-654F-B812-68FC1A839EAC}" type="pres">
      <dgm:prSet presAssocID="{6652F355-6B9E-D345-BE52-41AFF71030A9}" presName="parentLin" presStyleCnt="0"/>
      <dgm:spPr/>
    </dgm:pt>
    <dgm:pt modelId="{B77EB36B-B7BC-3743-ACDF-D4D3454745D1}" type="pres">
      <dgm:prSet presAssocID="{6652F355-6B9E-D345-BE52-41AFF71030A9}" presName="parentLeftMargin" presStyleLbl="node1" presStyleIdx="0" presStyleCnt="4"/>
      <dgm:spPr/>
      <dgm:t>
        <a:bodyPr/>
        <a:lstStyle/>
        <a:p>
          <a:endParaRPr lang="en-US"/>
        </a:p>
      </dgm:t>
    </dgm:pt>
    <dgm:pt modelId="{09AE2D8F-1A09-F745-B4DD-196710E43DD7}" type="pres">
      <dgm:prSet presAssocID="{6652F355-6B9E-D345-BE52-41AFF71030A9}" presName="parentText" presStyleLbl="node1" presStyleIdx="1" presStyleCnt="4">
        <dgm:presLayoutVars>
          <dgm:chMax val="0"/>
          <dgm:bulletEnabled val="1"/>
        </dgm:presLayoutVars>
      </dgm:prSet>
      <dgm:spPr/>
      <dgm:t>
        <a:bodyPr/>
        <a:lstStyle/>
        <a:p>
          <a:endParaRPr lang="en-US"/>
        </a:p>
      </dgm:t>
    </dgm:pt>
    <dgm:pt modelId="{686A379E-BD87-9C43-9E98-70084F379FB8}" type="pres">
      <dgm:prSet presAssocID="{6652F355-6B9E-D345-BE52-41AFF71030A9}" presName="negativeSpace" presStyleCnt="0"/>
      <dgm:spPr/>
    </dgm:pt>
    <dgm:pt modelId="{109ED70E-6E90-F545-AB0F-C3E20D8464B0}" type="pres">
      <dgm:prSet presAssocID="{6652F355-6B9E-D345-BE52-41AFF71030A9}" presName="childText" presStyleLbl="conFgAcc1" presStyleIdx="1" presStyleCnt="4">
        <dgm:presLayoutVars>
          <dgm:bulletEnabled val="1"/>
        </dgm:presLayoutVars>
      </dgm:prSet>
      <dgm:spPr/>
    </dgm:pt>
    <dgm:pt modelId="{C382B0D3-519E-9049-8F9D-BA10D381A285}" type="pres">
      <dgm:prSet presAssocID="{1FA67353-BC21-FD49-83B6-9D6D55AAC81E}" presName="spaceBetweenRectangles" presStyleCnt="0"/>
      <dgm:spPr/>
    </dgm:pt>
    <dgm:pt modelId="{E53F91B4-E4EB-FF4D-BC60-C9B1BA7BA503}" type="pres">
      <dgm:prSet presAssocID="{3C207935-9647-274D-9710-B1CEA2B3E3D9}" presName="parentLin" presStyleCnt="0"/>
      <dgm:spPr/>
    </dgm:pt>
    <dgm:pt modelId="{8D09E7EE-98E6-9B45-9C45-396A4DBDAF6B}" type="pres">
      <dgm:prSet presAssocID="{3C207935-9647-274D-9710-B1CEA2B3E3D9}" presName="parentLeftMargin" presStyleLbl="node1" presStyleIdx="1" presStyleCnt="4"/>
      <dgm:spPr/>
      <dgm:t>
        <a:bodyPr/>
        <a:lstStyle/>
        <a:p>
          <a:endParaRPr lang="en-US"/>
        </a:p>
      </dgm:t>
    </dgm:pt>
    <dgm:pt modelId="{4151D8CC-FA1D-CB4C-A5A8-4710574A1426}" type="pres">
      <dgm:prSet presAssocID="{3C207935-9647-274D-9710-B1CEA2B3E3D9}" presName="parentText" presStyleLbl="node1" presStyleIdx="2" presStyleCnt="4">
        <dgm:presLayoutVars>
          <dgm:chMax val="0"/>
          <dgm:bulletEnabled val="1"/>
        </dgm:presLayoutVars>
      </dgm:prSet>
      <dgm:spPr/>
      <dgm:t>
        <a:bodyPr/>
        <a:lstStyle/>
        <a:p>
          <a:endParaRPr lang="en-US"/>
        </a:p>
      </dgm:t>
    </dgm:pt>
    <dgm:pt modelId="{BBD56946-306E-624E-92CE-E2EA7C5ECF37}" type="pres">
      <dgm:prSet presAssocID="{3C207935-9647-274D-9710-B1CEA2B3E3D9}" presName="negativeSpace" presStyleCnt="0"/>
      <dgm:spPr/>
    </dgm:pt>
    <dgm:pt modelId="{69ED7B76-495F-204A-8EC9-F27957ACEC95}" type="pres">
      <dgm:prSet presAssocID="{3C207935-9647-274D-9710-B1CEA2B3E3D9}" presName="childText" presStyleLbl="conFgAcc1" presStyleIdx="2" presStyleCnt="4">
        <dgm:presLayoutVars>
          <dgm:bulletEnabled val="1"/>
        </dgm:presLayoutVars>
      </dgm:prSet>
      <dgm:spPr/>
    </dgm:pt>
    <dgm:pt modelId="{16CFA463-11B9-834C-820F-D0754D48FB98}" type="pres">
      <dgm:prSet presAssocID="{FE34B69D-79DC-4144-B28E-4D753D9F27C7}" presName="spaceBetweenRectangles" presStyleCnt="0"/>
      <dgm:spPr/>
    </dgm:pt>
    <dgm:pt modelId="{13AF3064-4E28-8341-BEAA-942A6C4F749C}" type="pres">
      <dgm:prSet presAssocID="{E83C2455-4D9B-C641-9FB5-A3AE604A0690}" presName="parentLin" presStyleCnt="0"/>
      <dgm:spPr/>
    </dgm:pt>
    <dgm:pt modelId="{74CF832E-6118-CA49-92F0-9D16AE71E004}" type="pres">
      <dgm:prSet presAssocID="{E83C2455-4D9B-C641-9FB5-A3AE604A0690}" presName="parentLeftMargin" presStyleLbl="node1" presStyleIdx="2" presStyleCnt="4"/>
      <dgm:spPr/>
      <dgm:t>
        <a:bodyPr/>
        <a:lstStyle/>
        <a:p>
          <a:endParaRPr lang="en-US"/>
        </a:p>
      </dgm:t>
    </dgm:pt>
    <dgm:pt modelId="{3EDB0089-FC80-1E41-A042-54A5251C813F}" type="pres">
      <dgm:prSet presAssocID="{E83C2455-4D9B-C641-9FB5-A3AE604A0690}" presName="parentText" presStyleLbl="node1" presStyleIdx="3" presStyleCnt="4">
        <dgm:presLayoutVars>
          <dgm:chMax val="0"/>
          <dgm:bulletEnabled val="1"/>
        </dgm:presLayoutVars>
      </dgm:prSet>
      <dgm:spPr/>
      <dgm:t>
        <a:bodyPr/>
        <a:lstStyle/>
        <a:p>
          <a:endParaRPr lang="en-US"/>
        </a:p>
      </dgm:t>
    </dgm:pt>
    <dgm:pt modelId="{30B405A1-CBE1-614B-868E-A3953ED8E138}" type="pres">
      <dgm:prSet presAssocID="{E83C2455-4D9B-C641-9FB5-A3AE604A0690}" presName="negativeSpace" presStyleCnt="0"/>
      <dgm:spPr/>
    </dgm:pt>
    <dgm:pt modelId="{470CE2AD-AFF1-FC43-9F91-B272FF8194C9}" type="pres">
      <dgm:prSet presAssocID="{E83C2455-4D9B-C641-9FB5-A3AE604A0690}" presName="childText" presStyleLbl="conFgAcc1" presStyleIdx="3" presStyleCnt="4">
        <dgm:presLayoutVars>
          <dgm:bulletEnabled val="1"/>
        </dgm:presLayoutVars>
      </dgm:prSet>
      <dgm:spPr/>
    </dgm:pt>
  </dgm:ptLst>
  <dgm:cxnLst>
    <dgm:cxn modelId="{8871C24E-CDE3-214D-AED7-5A9550CDB523}" type="presOf" srcId="{D62D1BB8-A453-7A4A-9E64-E3C30E20C766}" destId="{30AC3672-E947-C64E-BB86-6F9E0E028459}" srcOrd="0" destOrd="0" presId="urn:microsoft.com/office/officeart/2005/8/layout/list1"/>
    <dgm:cxn modelId="{CADF0F19-86B5-4846-A593-7C079A7C10E2}" srcId="{D62D1BB8-A453-7A4A-9E64-E3C30E20C766}" destId="{6652F355-6B9E-D345-BE52-41AFF71030A9}" srcOrd="1" destOrd="0" parTransId="{9E7FBB32-853C-4046-B1D8-7A6D84CFF74B}" sibTransId="{1FA67353-BC21-FD49-83B6-9D6D55AAC81E}"/>
    <dgm:cxn modelId="{ED060A38-6355-0241-983B-B27080CB83C0}" srcId="{D62D1BB8-A453-7A4A-9E64-E3C30E20C766}" destId="{3C207935-9647-274D-9710-B1CEA2B3E3D9}" srcOrd="2" destOrd="0" parTransId="{DA45337A-36AC-6243-B911-347B8ABB6CBB}" sibTransId="{FE34B69D-79DC-4144-B28E-4D753D9F27C7}"/>
    <dgm:cxn modelId="{979410E7-AEEE-5347-92E1-21C4C7373ED8}" type="presOf" srcId="{6652F355-6B9E-D345-BE52-41AFF71030A9}" destId="{09AE2D8F-1A09-F745-B4DD-196710E43DD7}" srcOrd="1" destOrd="0" presId="urn:microsoft.com/office/officeart/2005/8/layout/list1"/>
    <dgm:cxn modelId="{26A91DDE-DE6E-8D44-88F8-4BF411883441}" srcId="{D62D1BB8-A453-7A4A-9E64-E3C30E20C766}" destId="{D0087345-1944-8F43-95D7-857DFA8CD31B}" srcOrd="0" destOrd="0" parTransId="{C3C37F36-20CD-A64C-A6BD-01D5FA8EC029}" sibTransId="{CE243C9D-9781-5044-9047-FA05CDEA27FD}"/>
    <dgm:cxn modelId="{11B6FF99-DF2C-7944-9417-B96B7B398219}" type="presOf" srcId="{6652F355-6B9E-D345-BE52-41AFF71030A9}" destId="{B77EB36B-B7BC-3743-ACDF-D4D3454745D1}" srcOrd="0" destOrd="0" presId="urn:microsoft.com/office/officeart/2005/8/layout/list1"/>
    <dgm:cxn modelId="{BEDF6C04-E15B-1D40-BE7F-EA210F4FF113}" type="presOf" srcId="{D0087345-1944-8F43-95D7-857DFA8CD31B}" destId="{1F87B63C-F5C3-044E-9745-746783BCAD49}" srcOrd="0" destOrd="0" presId="urn:microsoft.com/office/officeart/2005/8/layout/list1"/>
    <dgm:cxn modelId="{C3056963-C37A-2045-83A2-441975CDDC1D}" type="presOf" srcId="{3C207935-9647-274D-9710-B1CEA2B3E3D9}" destId="{8D09E7EE-98E6-9B45-9C45-396A4DBDAF6B}" srcOrd="0" destOrd="0" presId="urn:microsoft.com/office/officeart/2005/8/layout/list1"/>
    <dgm:cxn modelId="{4EA012AF-576F-CB41-844F-E9BBE9A6CC0C}" type="presOf" srcId="{E83C2455-4D9B-C641-9FB5-A3AE604A0690}" destId="{74CF832E-6118-CA49-92F0-9D16AE71E004}" srcOrd="0" destOrd="0" presId="urn:microsoft.com/office/officeart/2005/8/layout/list1"/>
    <dgm:cxn modelId="{A45D8EDB-ADDA-FE49-A673-E2A3A98CA9FA}" type="presOf" srcId="{D0087345-1944-8F43-95D7-857DFA8CD31B}" destId="{46342C85-15DA-614F-A654-2DD6722FD6F9}" srcOrd="1" destOrd="0" presId="urn:microsoft.com/office/officeart/2005/8/layout/list1"/>
    <dgm:cxn modelId="{06710A76-7474-9D47-AE66-2E13E45A8C75}" srcId="{D62D1BB8-A453-7A4A-9E64-E3C30E20C766}" destId="{E83C2455-4D9B-C641-9FB5-A3AE604A0690}" srcOrd="3" destOrd="0" parTransId="{EFCDF967-5727-CC4D-AAAB-33702EABC8F6}" sibTransId="{3132CA01-6AEE-6B4D-A166-8E7ECE8E5950}"/>
    <dgm:cxn modelId="{32A501CD-1486-CB4B-A973-90A4BA43FED4}" type="presOf" srcId="{3C207935-9647-274D-9710-B1CEA2B3E3D9}" destId="{4151D8CC-FA1D-CB4C-A5A8-4710574A1426}" srcOrd="1" destOrd="0" presId="urn:microsoft.com/office/officeart/2005/8/layout/list1"/>
    <dgm:cxn modelId="{27E164D5-A096-B545-B878-BD3FBE043F83}" type="presOf" srcId="{E83C2455-4D9B-C641-9FB5-A3AE604A0690}" destId="{3EDB0089-FC80-1E41-A042-54A5251C813F}" srcOrd="1" destOrd="0" presId="urn:microsoft.com/office/officeart/2005/8/layout/list1"/>
    <dgm:cxn modelId="{08E21B36-ED0D-3B42-B94D-083BE530C0B3}" type="presParOf" srcId="{30AC3672-E947-C64E-BB86-6F9E0E028459}" destId="{D329891F-0EEB-3148-A407-7B69104EA690}" srcOrd="0" destOrd="0" presId="urn:microsoft.com/office/officeart/2005/8/layout/list1"/>
    <dgm:cxn modelId="{902D814D-0475-9C4D-B478-8804D18A2F9F}" type="presParOf" srcId="{D329891F-0EEB-3148-A407-7B69104EA690}" destId="{1F87B63C-F5C3-044E-9745-746783BCAD49}" srcOrd="0" destOrd="0" presId="urn:microsoft.com/office/officeart/2005/8/layout/list1"/>
    <dgm:cxn modelId="{64BA55DB-B3BB-F64E-83DE-FB881D01BAD5}" type="presParOf" srcId="{D329891F-0EEB-3148-A407-7B69104EA690}" destId="{46342C85-15DA-614F-A654-2DD6722FD6F9}" srcOrd="1" destOrd="0" presId="urn:microsoft.com/office/officeart/2005/8/layout/list1"/>
    <dgm:cxn modelId="{D443B2EA-FADB-3E40-A891-7B39C37F2925}" type="presParOf" srcId="{30AC3672-E947-C64E-BB86-6F9E0E028459}" destId="{0267C917-6C1E-9244-8BD8-FD1899484DDA}" srcOrd="1" destOrd="0" presId="urn:microsoft.com/office/officeart/2005/8/layout/list1"/>
    <dgm:cxn modelId="{A26ED057-35EA-B040-B28A-B21B96DF5B67}" type="presParOf" srcId="{30AC3672-E947-C64E-BB86-6F9E0E028459}" destId="{53FAAC09-609B-1C40-9F73-10E53DC9B0AC}" srcOrd="2" destOrd="0" presId="urn:microsoft.com/office/officeart/2005/8/layout/list1"/>
    <dgm:cxn modelId="{8ECC5228-CD8A-9947-9CEE-011AD6D2B120}" type="presParOf" srcId="{30AC3672-E947-C64E-BB86-6F9E0E028459}" destId="{3021FE91-18E8-1345-AA1A-097C30DEC0A2}" srcOrd="3" destOrd="0" presId="urn:microsoft.com/office/officeart/2005/8/layout/list1"/>
    <dgm:cxn modelId="{82B166C5-A89A-0D41-9BFF-C9AE0E4FCFC1}" type="presParOf" srcId="{30AC3672-E947-C64E-BB86-6F9E0E028459}" destId="{0E940624-320F-654F-B812-68FC1A839EAC}" srcOrd="4" destOrd="0" presId="urn:microsoft.com/office/officeart/2005/8/layout/list1"/>
    <dgm:cxn modelId="{5373F960-7135-4D47-9870-F11552EF31EE}" type="presParOf" srcId="{0E940624-320F-654F-B812-68FC1A839EAC}" destId="{B77EB36B-B7BC-3743-ACDF-D4D3454745D1}" srcOrd="0" destOrd="0" presId="urn:microsoft.com/office/officeart/2005/8/layout/list1"/>
    <dgm:cxn modelId="{0A562370-A5D4-EE46-9ABC-EFBAAF1D0ABE}" type="presParOf" srcId="{0E940624-320F-654F-B812-68FC1A839EAC}" destId="{09AE2D8F-1A09-F745-B4DD-196710E43DD7}" srcOrd="1" destOrd="0" presId="urn:microsoft.com/office/officeart/2005/8/layout/list1"/>
    <dgm:cxn modelId="{CD6D8A22-77A1-F04D-A451-DE271EA47CF1}" type="presParOf" srcId="{30AC3672-E947-C64E-BB86-6F9E0E028459}" destId="{686A379E-BD87-9C43-9E98-70084F379FB8}" srcOrd="5" destOrd="0" presId="urn:microsoft.com/office/officeart/2005/8/layout/list1"/>
    <dgm:cxn modelId="{4E567C3A-E972-C74A-A90A-84172281A848}" type="presParOf" srcId="{30AC3672-E947-C64E-BB86-6F9E0E028459}" destId="{109ED70E-6E90-F545-AB0F-C3E20D8464B0}" srcOrd="6" destOrd="0" presId="urn:microsoft.com/office/officeart/2005/8/layout/list1"/>
    <dgm:cxn modelId="{3AC46AAA-B309-6A4C-AA03-69181BAB302C}" type="presParOf" srcId="{30AC3672-E947-C64E-BB86-6F9E0E028459}" destId="{C382B0D3-519E-9049-8F9D-BA10D381A285}" srcOrd="7" destOrd="0" presId="urn:microsoft.com/office/officeart/2005/8/layout/list1"/>
    <dgm:cxn modelId="{27746FD3-4BF8-A94E-B091-8EF69B3E6AA7}" type="presParOf" srcId="{30AC3672-E947-C64E-BB86-6F9E0E028459}" destId="{E53F91B4-E4EB-FF4D-BC60-C9B1BA7BA503}" srcOrd="8" destOrd="0" presId="urn:microsoft.com/office/officeart/2005/8/layout/list1"/>
    <dgm:cxn modelId="{C5DE770E-C9A3-D04E-B22B-1BEFBC8FA6C5}" type="presParOf" srcId="{E53F91B4-E4EB-FF4D-BC60-C9B1BA7BA503}" destId="{8D09E7EE-98E6-9B45-9C45-396A4DBDAF6B}" srcOrd="0" destOrd="0" presId="urn:microsoft.com/office/officeart/2005/8/layout/list1"/>
    <dgm:cxn modelId="{3B1719E9-BEF8-D849-92E3-7B562DA8C010}" type="presParOf" srcId="{E53F91B4-E4EB-FF4D-BC60-C9B1BA7BA503}" destId="{4151D8CC-FA1D-CB4C-A5A8-4710574A1426}" srcOrd="1" destOrd="0" presId="urn:microsoft.com/office/officeart/2005/8/layout/list1"/>
    <dgm:cxn modelId="{B0AC57CA-DDF0-0A46-929D-FC62283A7002}" type="presParOf" srcId="{30AC3672-E947-C64E-BB86-6F9E0E028459}" destId="{BBD56946-306E-624E-92CE-E2EA7C5ECF37}" srcOrd="9" destOrd="0" presId="urn:microsoft.com/office/officeart/2005/8/layout/list1"/>
    <dgm:cxn modelId="{AF6A7070-6805-064D-89BB-DFA055D7FE04}" type="presParOf" srcId="{30AC3672-E947-C64E-BB86-6F9E0E028459}" destId="{69ED7B76-495F-204A-8EC9-F27957ACEC95}" srcOrd="10" destOrd="0" presId="urn:microsoft.com/office/officeart/2005/8/layout/list1"/>
    <dgm:cxn modelId="{3D1F3332-C55B-4C4B-ADA5-A5DABE783248}" type="presParOf" srcId="{30AC3672-E947-C64E-BB86-6F9E0E028459}" destId="{16CFA463-11B9-834C-820F-D0754D48FB98}" srcOrd="11" destOrd="0" presId="urn:microsoft.com/office/officeart/2005/8/layout/list1"/>
    <dgm:cxn modelId="{7BC04A93-62BB-6E45-A640-A34E59C0E42A}" type="presParOf" srcId="{30AC3672-E947-C64E-BB86-6F9E0E028459}" destId="{13AF3064-4E28-8341-BEAA-942A6C4F749C}" srcOrd="12" destOrd="0" presId="urn:microsoft.com/office/officeart/2005/8/layout/list1"/>
    <dgm:cxn modelId="{D8763BBA-D8D3-C34C-8850-D9576D6F1B94}" type="presParOf" srcId="{13AF3064-4E28-8341-BEAA-942A6C4F749C}" destId="{74CF832E-6118-CA49-92F0-9D16AE71E004}" srcOrd="0" destOrd="0" presId="urn:microsoft.com/office/officeart/2005/8/layout/list1"/>
    <dgm:cxn modelId="{EEF5D62D-918F-1B4B-BF2E-73E70B02F498}" type="presParOf" srcId="{13AF3064-4E28-8341-BEAA-942A6C4F749C}" destId="{3EDB0089-FC80-1E41-A042-54A5251C813F}" srcOrd="1" destOrd="0" presId="urn:microsoft.com/office/officeart/2005/8/layout/list1"/>
    <dgm:cxn modelId="{43D38EBA-7D68-DB43-810F-95A22A75F05B}" type="presParOf" srcId="{30AC3672-E947-C64E-BB86-6F9E0E028459}" destId="{30B405A1-CBE1-614B-868E-A3953ED8E138}" srcOrd="13" destOrd="0" presId="urn:microsoft.com/office/officeart/2005/8/layout/list1"/>
    <dgm:cxn modelId="{DFF4E7DF-B986-1A45-944D-4D622DB31152}" type="presParOf" srcId="{30AC3672-E947-C64E-BB86-6F9E0E028459}" destId="{470CE2AD-AFF1-FC43-9F91-B272FF8194C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24D3D-D15D-1344-ADBC-C605B203D856}">
      <dsp:nvSpPr>
        <dsp:cNvPr id="0" name=""/>
        <dsp:cNvSpPr/>
      </dsp:nvSpPr>
      <dsp:spPr>
        <a:xfrm rot="5400000">
          <a:off x="-247685" y="249341"/>
          <a:ext cx="1651236" cy="115586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Sampling and normalization</a:t>
          </a:r>
          <a:endParaRPr lang="en-US" sz="1300" kern="1200" dirty="0"/>
        </a:p>
      </dsp:txBody>
      <dsp:txXfrm rot="-5400000">
        <a:off x="1" y="579589"/>
        <a:ext cx="1155865" cy="495371"/>
      </dsp:txXfrm>
    </dsp:sp>
    <dsp:sp modelId="{A78FF690-A454-6B4D-ABE5-830E09C2B601}">
      <dsp:nvSpPr>
        <dsp:cNvPr id="0" name=""/>
        <dsp:cNvSpPr/>
      </dsp:nvSpPr>
      <dsp:spPr>
        <a:xfrm rot="5400000">
          <a:off x="3450230" y="-2292709"/>
          <a:ext cx="1073303" cy="5662033"/>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endParaRPr lang="en-US" sz="3200" kern="1200" dirty="0"/>
        </a:p>
        <a:p>
          <a:pPr marL="285750" lvl="1" indent="-285750" algn="l" defTabSz="1422400">
            <a:lnSpc>
              <a:spcPct val="90000"/>
            </a:lnSpc>
            <a:spcBef>
              <a:spcPct val="0"/>
            </a:spcBef>
            <a:spcAft>
              <a:spcPct val="15000"/>
            </a:spcAft>
            <a:buChar char="••"/>
          </a:pPr>
          <a:endParaRPr lang="en-US" sz="3200" kern="1200" dirty="0"/>
        </a:p>
      </dsp:txBody>
      <dsp:txXfrm rot="-5400000">
        <a:off x="1155865" y="54050"/>
        <a:ext cx="5609639" cy="968515"/>
      </dsp:txXfrm>
    </dsp:sp>
    <dsp:sp modelId="{85F9EA40-AC15-7841-BC7A-16AE38655051}">
      <dsp:nvSpPr>
        <dsp:cNvPr id="0" name=""/>
        <dsp:cNvSpPr/>
      </dsp:nvSpPr>
      <dsp:spPr>
        <a:xfrm rot="5400000">
          <a:off x="-247685" y="1707021"/>
          <a:ext cx="1651236" cy="115586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Split testing and training</a:t>
          </a:r>
          <a:r>
            <a:rPr lang="en-US" sz="1300" kern="1200" baseline="0" dirty="0" smtClean="0"/>
            <a:t> set</a:t>
          </a:r>
          <a:endParaRPr lang="en-US" sz="1300" kern="1200" dirty="0"/>
        </a:p>
      </dsp:txBody>
      <dsp:txXfrm rot="-5400000">
        <a:off x="1" y="2037269"/>
        <a:ext cx="1155865" cy="495371"/>
      </dsp:txXfrm>
    </dsp:sp>
    <dsp:sp modelId="{3342EF14-0EEE-DC44-AE43-926AE2517B3B}">
      <dsp:nvSpPr>
        <dsp:cNvPr id="0" name=""/>
        <dsp:cNvSpPr/>
      </dsp:nvSpPr>
      <dsp:spPr>
        <a:xfrm rot="5400000">
          <a:off x="3450230" y="-835029"/>
          <a:ext cx="1073303" cy="5662033"/>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endParaRPr lang="en-US" sz="3200" kern="1200" dirty="0"/>
        </a:p>
        <a:p>
          <a:pPr marL="285750" lvl="1" indent="-285750" algn="l" defTabSz="1422400">
            <a:lnSpc>
              <a:spcPct val="90000"/>
            </a:lnSpc>
            <a:spcBef>
              <a:spcPct val="0"/>
            </a:spcBef>
            <a:spcAft>
              <a:spcPct val="15000"/>
            </a:spcAft>
            <a:buChar char="••"/>
          </a:pPr>
          <a:endParaRPr lang="en-US" sz="3200" kern="1200" dirty="0"/>
        </a:p>
      </dsp:txBody>
      <dsp:txXfrm rot="-5400000">
        <a:off x="1155865" y="1511730"/>
        <a:ext cx="5609639" cy="968515"/>
      </dsp:txXfrm>
    </dsp:sp>
    <dsp:sp modelId="{31F7EB62-5E19-C44A-B79B-4A2B76DCAAC1}">
      <dsp:nvSpPr>
        <dsp:cNvPr id="0" name=""/>
        <dsp:cNvSpPr/>
      </dsp:nvSpPr>
      <dsp:spPr>
        <a:xfrm rot="5400000">
          <a:off x="-247685" y="3164701"/>
          <a:ext cx="1651236" cy="115586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Apply function</a:t>
          </a:r>
          <a:endParaRPr lang="en-US" sz="1300" kern="1200" dirty="0"/>
        </a:p>
      </dsp:txBody>
      <dsp:txXfrm rot="-5400000">
        <a:off x="1" y="3494949"/>
        <a:ext cx="1155865" cy="495371"/>
      </dsp:txXfrm>
    </dsp:sp>
    <dsp:sp modelId="{3891D88D-65B4-E845-B570-2006976A80F3}">
      <dsp:nvSpPr>
        <dsp:cNvPr id="0" name=""/>
        <dsp:cNvSpPr/>
      </dsp:nvSpPr>
      <dsp:spPr>
        <a:xfrm rot="5400000">
          <a:off x="3450230" y="622650"/>
          <a:ext cx="1073303" cy="5662033"/>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endParaRPr lang="en-US" sz="3200" kern="1200" dirty="0"/>
        </a:p>
        <a:p>
          <a:pPr marL="285750" lvl="1" indent="-285750" algn="l" defTabSz="1422400">
            <a:lnSpc>
              <a:spcPct val="90000"/>
            </a:lnSpc>
            <a:spcBef>
              <a:spcPct val="0"/>
            </a:spcBef>
            <a:spcAft>
              <a:spcPct val="15000"/>
            </a:spcAft>
            <a:buChar char="••"/>
          </a:pPr>
          <a:endParaRPr lang="en-US" sz="3200" kern="1200" dirty="0"/>
        </a:p>
      </dsp:txBody>
      <dsp:txXfrm rot="-5400000">
        <a:off x="1155865" y="2969409"/>
        <a:ext cx="5609639" cy="9685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2A2A9-6471-2247-826D-6BCB35AE5574}">
      <dsp:nvSpPr>
        <dsp:cNvPr id="0" name=""/>
        <dsp:cNvSpPr/>
      </dsp:nvSpPr>
      <dsp:spPr>
        <a:xfrm rot="5400000">
          <a:off x="-326231" y="326692"/>
          <a:ext cx="2174874" cy="1522412"/>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Reorder the features</a:t>
          </a:r>
          <a:endParaRPr lang="en-US" sz="1300" kern="1200" dirty="0"/>
        </a:p>
      </dsp:txBody>
      <dsp:txXfrm rot="-5400000">
        <a:off x="0" y="761667"/>
        <a:ext cx="1522412" cy="652462"/>
      </dsp:txXfrm>
    </dsp:sp>
    <dsp:sp modelId="{5C73A930-8269-684F-B278-8D1D9FC9DBF3}">
      <dsp:nvSpPr>
        <dsp:cNvPr id="0" name=""/>
        <dsp:cNvSpPr/>
      </dsp:nvSpPr>
      <dsp:spPr>
        <a:xfrm rot="5400000">
          <a:off x="3102371" y="-1579498"/>
          <a:ext cx="1413668" cy="4573587"/>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8704" tIns="26670" rIns="26670" bIns="26670" numCol="1" spcCol="1270" anchor="ctr" anchorCtr="0">
          <a:noAutofit/>
        </a:bodyPr>
        <a:lstStyle/>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rot="-5400000">
        <a:off x="1522412" y="69471"/>
        <a:ext cx="4504577" cy="1275648"/>
      </dsp:txXfrm>
    </dsp:sp>
    <dsp:sp modelId="{4A1FB9EB-9198-E64D-99D6-3D943366130F}">
      <dsp:nvSpPr>
        <dsp:cNvPr id="0" name=""/>
        <dsp:cNvSpPr/>
      </dsp:nvSpPr>
      <dsp:spPr>
        <a:xfrm rot="5400000">
          <a:off x="-326231" y="2214895"/>
          <a:ext cx="2174874" cy="1522412"/>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Loop through</a:t>
          </a:r>
          <a:r>
            <a:rPr lang="en-US" sz="1300" kern="1200" baseline="0" dirty="0" smtClean="0"/>
            <a:t> the features from the least important one</a:t>
          </a:r>
          <a:endParaRPr lang="en-US" sz="1300" kern="1200" dirty="0"/>
        </a:p>
      </dsp:txBody>
      <dsp:txXfrm rot="-5400000">
        <a:off x="0" y="2649870"/>
        <a:ext cx="1522412" cy="652462"/>
      </dsp:txXfrm>
    </dsp:sp>
    <dsp:sp modelId="{9290A2F1-040D-904A-A352-8ECB330CFFBD}">
      <dsp:nvSpPr>
        <dsp:cNvPr id="0" name=""/>
        <dsp:cNvSpPr/>
      </dsp:nvSpPr>
      <dsp:spPr>
        <a:xfrm rot="5400000">
          <a:off x="3102371" y="308704"/>
          <a:ext cx="1413668" cy="4573587"/>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D93AA-73F1-D640-B671-73B0AA50818C}">
      <dsp:nvSpPr>
        <dsp:cNvPr id="0" name=""/>
        <dsp:cNvSpPr/>
      </dsp:nvSpPr>
      <dsp:spPr>
        <a:xfrm>
          <a:off x="744" y="0"/>
          <a:ext cx="1934765" cy="40640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t>knn</a:t>
          </a:r>
          <a:endParaRPr lang="en-US" sz="4600" kern="1200" dirty="0"/>
        </a:p>
      </dsp:txBody>
      <dsp:txXfrm>
        <a:off x="744" y="0"/>
        <a:ext cx="1934765" cy="1219200"/>
      </dsp:txXfrm>
    </dsp:sp>
    <dsp:sp modelId="{76ABD2F3-8CAE-4842-9773-340763BDB512}">
      <dsp:nvSpPr>
        <dsp:cNvPr id="0" name=""/>
        <dsp:cNvSpPr/>
      </dsp:nvSpPr>
      <dsp:spPr>
        <a:xfrm>
          <a:off x="194220" y="1219547"/>
          <a:ext cx="1547812" cy="7984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53340" rIns="71120" bIns="53340" numCol="1" spcCol="1270" anchor="ctr" anchorCtr="0">
          <a:noAutofit/>
        </a:bodyPr>
        <a:lstStyle/>
        <a:p>
          <a:pPr lvl="0" algn="ctr" defTabSz="1244600">
            <a:lnSpc>
              <a:spcPct val="90000"/>
            </a:lnSpc>
            <a:spcBef>
              <a:spcPct val="0"/>
            </a:spcBef>
            <a:spcAft>
              <a:spcPct val="35000"/>
            </a:spcAft>
          </a:pPr>
          <a:r>
            <a:rPr lang="en-US" sz="2800" kern="1200" dirty="0" smtClean="0"/>
            <a:t>0.995</a:t>
          </a:r>
          <a:endParaRPr lang="en-US" sz="2800" kern="1200" dirty="0"/>
        </a:p>
      </dsp:txBody>
      <dsp:txXfrm>
        <a:off x="217605" y="1242932"/>
        <a:ext cx="1501042" cy="751643"/>
      </dsp:txXfrm>
    </dsp:sp>
    <dsp:sp modelId="{1C46D749-A58F-9E47-8359-031B2205AA12}">
      <dsp:nvSpPr>
        <dsp:cNvPr id="0" name=""/>
        <dsp:cNvSpPr/>
      </dsp:nvSpPr>
      <dsp:spPr>
        <a:xfrm>
          <a:off x="194220" y="2140793"/>
          <a:ext cx="1547812" cy="7984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5</a:t>
          </a:r>
          <a:endParaRPr lang="en-US" sz="3200" kern="1200" dirty="0"/>
        </a:p>
      </dsp:txBody>
      <dsp:txXfrm>
        <a:off x="217605" y="2164178"/>
        <a:ext cx="1501042" cy="751643"/>
      </dsp:txXfrm>
    </dsp:sp>
    <dsp:sp modelId="{5BFB188C-B313-424C-A12A-71CEAC006513}">
      <dsp:nvSpPr>
        <dsp:cNvPr id="0" name=""/>
        <dsp:cNvSpPr/>
      </dsp:nvSpPr>
      <dsp:spPr>
        <a:xfrm>
          <a:off x="194220" y="3062039"/>
          <a:ext cx="1547812" cy="7984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"isFraud”</a:t>
          </a:r>
          <a:r>
            <a:rPr lang="en-US" sz="900" kern="1200" baseline="0" dirty="0" smtClean="0"/>
            <a:t> </a:t>
          </a:r>
          <a:r>
            <a:rPr lang="en-US" sz="900" kern="1200" dirty="0" smtClean="0"/>
            <a:t> "oldbalanceOrig" "oldbalanceDest" "amount" "newbalanceOrig"  </a:t>
          </a:r>
          <a:endParaRPr lang="en-US" sz="900" kern="1200" dirty="0"/>
        </a:p>
      </dsp:txBody>
      <dsp:txXfrm>
        <a:off x="217605" y="3085424"/>
        <a:ext cx="1501042" cy="751643"/>
      </dsp:txXfrm>
    </dsp:sp>
    <dsp:sp modelId="{B4464725-7C3C-5441-B5E1-AD0C34C2F91C}">
      <dsp:nvSpPr>
        <dsp:cNvPr id="0" name=""/>
        <dsp:cNvSpPr/>
      </dsp:nvSpPr>
      <dsp:spPr>
        <a:xfrm>
          <a:off x="2080617" y="0"/>
          <a:ext cx="1934765" cy="40640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t>C50</a:t>
          </a:r>
          <a:endParaRPr lang="en-US" sz="4600" kern="1200" dirty="0"/>
        </a:p>
      </dsp:txBody>
      <dsp:txXfrm>
        <a:off x="2080617" y="0"/>
        <a:ext cx="1934765" cy="1219200"/>
      </dsp:txXfrm>
    </dsp:sp>
    <dsp:sp modelId="{ED532006-F628-5847-860B-968DB09E005E}">
      <dsp:nvSpPr>
        <dsp:cNvPr id="0" name=""/>
        <dsp:cNvSpPr/>
      </dsp:nvSpPr>
      <dsp:spPr>
        <a:xfrm>
          <a:off x="2274093" y="1219547"/>
          <a:ext cx="1547812" cy="7984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53340" rIns="71120" bIns="53340" numCol="1" spcCol="1270" anchor="ctr" anchorCtr="0">
          <a:noAutofit/>
        </a:bodyPr>
        <a:lstStyle/>
        <a:p>
          <a:pPr lvl="0" algn="ctr" defTabSz="1244600">
            <a:lnSpc>
              <a:spcPct val="90000"/>
            </a:lnSpc>
            <a:spcBef>
              <a:spcPct val="0"/>
            </a:spcBef>
            <a:spcAft>
              <a:spcPct val="35000"/>
            </a:spcAft>
          </a:pPr>
          <a:r>
            <a:rPr lang="en-US" sz="2800" kern="1200" dirty="0" smtClean="0"/>
            <a:t>0.994</a:t>
          </a:r>
          <a:endParaRPr lang="en-US" sz="2800" kern="1200" dirty="0"/>
        </a:p>
      </dsp:txBody>
      <dsp:txXfrm>
        <a:off x="2297478" y="1242932"/>
        <a:ext cx="1501042" cy="751643"/>
      </dsp:txXfrm>
    </dsp:sp>
    <dsp:sp modelId="{EA9C1951-7A0A-8940-83A4-EE8C117E9878}">
      <dsp:nvSpPr>
        <dsp:cNvPr id="0" name=""/>
        <dsp:cNvSpPr/>
      </dsp:nvSpPr>
      <dsp:spPr>
        <a:xfrm>
          <a:off x="2274093" y="2140793"/>
          <a:ext cx="1547812" cy="7984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8</a:t>
          </a:r>
          <a:endParaRPr lang="en-US" sz="3200" kern="1200" dirty="0"/>
        </a:p>
      </dsp:txBody>
      <dsp:txXfrm>
        <a:off x="2297478" y="2164178"/>
        <a:ext cx="1501042" cy="751643"/>
      </dsp:txXfrm>
    </dsp:sp>
    <dsp:sp modelId="{9D268597-AAC0-0A4D-9A8B-C65C40D0ED9E}">
      <dsp:nvSpPr>
        <dsp:cNvPr id="0" name=""/>
        <dsp:cNvSpPr/>
      </dsp:nvSpPr>
      <dsp:spPr>
        <a:xfrm>
          <a:off x="2274093" y="3062039"/>
          <a:ext cx="1547812" cy="7984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"isFraud"  "oldbalanceOrig" "oldbalanceDest" "amount"        "newbalanceOrig" "newbalanceDest" "type"           "step"   </a:t>
          </a:r>
          <a:endParaRPr lang="en-US" sz="900" kern="1200" dirty="0"/>
        </a:p>
      </dsp:txBody>
      <dsp:txXfrm>
        <a:off x="2297478" y="3085424"/>
        <a:ext cx="1501042" cy="751643"/>
      </dsp:txXfrm>
    </dsp:sp>
    <dsp:sp modelId="{F881B986-1074-9243-8C4D-988F874B022C}">
      <dsp:nvSpPr>
        <dsp:cNvPr id="0" name=""/>
        <dsp:cNvSpPr/>
      </dsp:nvSpPr>
      <dsp:spPr>
        <a:xfrm>
          <a:off x="4160490" y="0"/>
          <a:ext cx="1934765" cy="40640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t>CART</a:t>
          </a:r>
          <a:endParaRPr lang="en-US" sz="4600" kern="1200" dirty="0"/>
        </a:p>
      </dsp:txBody>
      <dsp:txXfrm>
        <a:off x="4160490" y="0"/>
        <a:ext cx="1934765" cy="1219200"/>
      </dsp:txXfrm>
    </dsp:sp>
    <dsp:sp modelId="{AE290706-A8DE-BD45-B497-BD7D15F196DF}">
      <dsp:nvSpPr>
        <dsp:cNvPr id="0" name=""/>
        <dsp:cNvSpPr/>
      </dsp:nvSpPr>
      <dsp:spPr>
        <a:xfrm>
          <a:off x="4353966" y="1219547"/>
          <a:ext cx="1547812" cy="7984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53340" rIns="71120" bIns="53340" numCol="1" spcCol="1270" anchor="ctr" anchorCtr="0">
          <a:noAutofit/>
        </a:bodyPr>
        <a:lstStyle/>
        <a:p>
          <a:pPr lvl="0" algn="ctr" defTabSz="1244600">
            <a:lnSpc>
              <a:spcPct val="90000"/>
            </a:lnSpc>
            <a:spcBef>
              <a:spcPct val="0"/>
            </a:spcBef>
            <a:spcAft>
              <a:spcPct val="35000"/>
            </a:spcAft>
          </a:pPr>
          <a:r>
            <a:rPr lang="en-US" sz="2800" kern="1200" dirty="0" smtClean="0"/>
            <a:t>0.991</a:t>
          </a:r>
          <a:endParaRPr lang="en-US" sz="2800" kern="1200" dirty="0"/>
        </a:p>
      </dsp:txBody>
      <dsp:txXfrm>
        <a:off x="4377351" y="1242932"/>
        <a:ext cx="1501042" cy="751643"/>
      </dsp:txXfrm>
    </dsp:sp>
    <dsp:sp modelId="{C8E812F4-1FF4-F244-8BCA-59BA2984D11B}">
      <dsp:nvSpPr>
        <dsp:cNvPr id="0" name=""/>
        <dsp:cNvSpPr/>
      </dsp:nvSpPr>
      <dsp:spPr>
        <a:xfrm>
          <a:off x="4353966" y="2140793"/>
          <a:ext cx="1547812" cy="7984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5</a:t>
          </a:r>
          <a:endParaRPr lang="en-US" sz="3200" kern="1200" dirty="0"/>
        </a:p>
      </dsp:txBody>
      <dsp:txXfrm>
        <a:off x="4377351" y="2164178"/>
        <a:ext cx="1501042" cy="751643"/>
      </dsp:txXfrm>
    </dsp:sp>
    <dsp:sp modelId="{93CFE26D-AD59-4B49-AF67-65D9DBC09130}">
      <dsp:nvSpPr>
        <dsp:cNvPr id="0" name=""/>
        <dsp:cNvSpPr/>
      </dsp:nvSpPr>
      <dsp:spPr>
        <a:xfrm>
          <a:off x="4353966" y="3062039"/>
          <a:ext cx="1547812" cy="7984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"isFraud”</a:t>
          </a:r>
          <a:r>
            <a:rPr lang="en-US" sz="900" kern="1200" baseline="0" dirty="0" smtClean="0"/>
            <a:t> </a:t>
          </a:r>
          <a:r>
            <a:rPr lang="en-US" sz="900" kern="1200" dirty="0" smtClean="0"/>
            <a:t> "oldbalanceOrig" "oldbalanceDest" "amount" "newbalanceOrig"  </a:t>
          </a:r>
          <a:endParaRPr lang="en-US" sz="900" kern="1200" dirty="0"/>
        </a:p>
      </dsp:txBody>
      <dsp:txXfrm>
        <a:off x="4377351" y="3085424"/>
        <a:ext cx="1501042" cy="7516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AAC09-609B-1C40-9F73-10E53DC9B0AC}">
      <dsp:nvSpPr>
        <dsp:cNvPr id="0" name=""/>
        <dsp:cNvSpPr/>
      </dsp:nvSpPr>
      <dsp:spPr>
        <a:xfrm>
          <a:off x="0" y="347020"/>
          <a:ext cx="6096000" cy="579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342C85-15DA-614F-A654-2DD6722FD6F9}">
      <dsp:nvSpPr>
        <dsp:cNvPr id="0" name=""/>
        <dsp:cNvSpPr/>
      </dsp:nvSpPr>
      <dsp:spPr>
        <a:xfrm>
          <a:off x="304800" y="7539"/>
          <a:ext cx="4267200" cy="6789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1022350">
            <a:lnSpc>
              <a:spcPct val="90000"/>
            </a:lnSpc>
            <a:spcBef>
              <a:spcPct val="0"/>
            </a:spcBef>
            <a:spcAft>
              <a:spcPct val="35000"/>
            </a:spcAft>
          </a:pPr>
          <a:r>
            <a:rPr lang="en-US" sz="2300" kern="1200" dirty="0" smtClean="0"/>
            <a:t>Read preprocessed and normalized data from .csv file</a:t>
          </a:r>
          <a:endParaRPr lang="en-US" sz="2300" kern="1200" dirty="0"/>
        </a:p>
      </dsp:txBody>
      <dsp:txXfrm>
        <a:off x="337944" y="40683"/>
        <a:ext cx="4200912" cy="612672"/>
      </dsp:txXfrm>
    </dsp:sp>
    <dsp:sp modelId="{109ED70E-6E90-F545-AB0F-C3E20D8464B0}">
      <dsp:nvSpPr>
        <dsp:cNvPr id="0" name=""/>
        <dsp:cNvSpPr/>
      </dsp:nvSpPr>
      <dsp:spPr>
        <a:xfrm>
          <a:off x="0" y="1390300"/>
          <a:ext cx="6096000" cy="579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9AE2D8F-1A09-F745-B4DD-196710E43DD7}">
      <dsp:nvSpPr>
        <dsp:cNvPr id="0" name=""/>
        <dsp:cNvSpPr/>
      </dsp:nvSpPr>
      <dsp:spPr>
        <a:xfrm>
          <a:off x="304800" y="1050820"/>
          <a:ext cx="4267200" cy="6789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1022350">
            <a:lnSpc>
              <a:spcPct val="90000"/>
            </a:lnSpc>
            <a:spcBef>
              <a:spcPct val="0"/>
            </a:spcBef>
            <a:spcAft>
              <a:spcPct val="35000"/>
            </a:spcAft>
          </a:pPr>
          <a:r>
            <a:rPr lang="en-US" sz="2300" kern="1200" dirty="0" smtClean="0"/>
            <a:t>Split training and testing data set</a:t>
          </a:r>
          <a:endParaRPr lang="en-US" sz="2300" kern="1200" dirty="0"/>
        </a:p>
      </dsp:txBody>
      <dsp:txXfrm>
        <a:off x="337944" y="1083964"/>
        <a:ext cx="4200912" cy="612672"/>
      </dsp:txXfrm>
    </dsp:sp>
    <dsp:sp modelId="{69ED7B76-495F-204A-8EC9-F27957ACEC95}">
      <dsp:nvSpPr>
        <dsp:cNvPr id="0" name=""/>
        <dsp:cNvSpPr/>
      </dsp:nvSpPr>
      <dsp:spPr>
        <a:xfrm>
          <a:off x="0" y="2433580"/>
          <a:ext cx="6096000" cy="579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151D8CC-FA1D-CB4C-A5A8-4710574A1426}">
      <dsp:nvSpPr>
        <dsp:cNvPr id="0" name=""/>
        <dsp:cNvSpPr/>
      </dsp:nvSpPr>
      <dsp:spPr>
        <a:xfrm>
          <a:off x="304800" y="2094100"/>
          <a:ext cx="4267200" cy="6789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1022350">
            <a:lnSpc>
              <a:spcPct val="90000"/>
            </a:lnSpc>
            <a:spcBef>
              <a:spcPct val="0"/>
            </a:spcBef>
            <a:spcAft>
              <a:spcPct val="35000"/>
            </a:spcAft>
          </a:pPr>
          <a:r>
            <a:rPr lang="en-US" sz="2300" kern="1200" dirty="0" smtClean="0"/>
            <a:t>Loop through different k number to find the k</a:t>
          </a:r>
          <a:endParaRPr lang="en-US" sz="2300" kern="1200" dirty="0"/>
        </a:p>
      </dsp:txBody>
      <dsp:txXfrm>
        <a:off x="337944" y="2127244"/>
        <a:ext cx="4200912" cy="612672"/>
      </dsp:txXfrm>
    </dsp:sp>
    <dsp:sp modelId="{470CE2AD-AFF1-FC43-9F91-B272FF8194C9}">
      <dsp:nvSpPr>
        <dsp:cNvPr id="0" name=""/>
        <dsp:cNvSpPr/>
      </dsp:nvSpPr>
      <dsp:spPr>
        <a:xfrm>
          <a:off x="0" y="3476860"/>
          <a:ext cx="6096000" cy="579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EDB0089-FC80-1E41-A042-54A5251C813F}">
      <dsp:nvSpPr>
        <dsp:cNvPr id="0" name=""/>
        <dsp:cNvSpPr/>
      </dsp:nvSpPr>
      <dsp:spPr>
        <a:xfrm>
          <a:off x="304800" y="3137380"/>
          <a:ext cx="4267200" cy="6789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1022350">
            <a:lnSpc>
              <a:spcPct val="90000"/>
            </a:lnSpc>
            <a:spcBef>
              <a:spcPct val="0"/>
            </a:spcBef>
            <a:spcAft>
              <a:spcPct val="35000"/>
            </a:spcAft>
          </a:pPr>
          <a:r>
            <a:rPr lang="en-US" sz="2300" kern="1200" dirty="0" smtClean="0"/>
            <a:t>Knn method with cross-validation</a:t>
          </a:r>
          <a:endParaRPr lang="en-US" sz="2300" kern="1200" dirty="0"/>
        </a:p>
      </dsp:txBody>
      <dsp:txXfrm>
        <a:off x="337944" y="3170524"/>
        <a:ext cx="420091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2501381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en.wikipedia.org/wiki/Sensitivity_and_specificity"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44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deviation (RMSD) or root-mean-square error (RMSE) is a frequently used measure of the differences between values (sample and population values) predicted by a model or an estimator and the values actually observed.</a:t>
            </a:r>
          </a:p>
          <a:p>
            <a:r>
              <a:rPr lang="en-US" sz="1200" kern="1200" dirty="0" smtClean="0">
                <a:solidFill>
                  <a:schemeClr val="tx1"/>
                </a:solidFill>
                <a:effectLst/>
                <a:latin typeface="+mn-lt"/>
                <a:ea typeface="+mn-ea"/>
                <a:cs typeface="+mn-cs"/>
              </a:rPr>
              <a:t>MSE: In statistics, the mean squared error (MSE) or mean squared deviation (MSD) of an estimator (of a procedure for estimating an unobserved quantity) measures the average of the squares of the errors or deviations—that is, the difference between the estimator and what is estimated.</a:t>
            </a:r>
          </a:p>
          <a:p>
            <a:r>
              <a:rPr lang="en-US" sz="1200" kern="1200" dirty="0" smtClean="0">
                <a:solidFill>
                  <a:schemeClr val="tx1"/>
                </a:solidFill>
                <a:effectLst/>
                <a:latin typeface="+mn-lt"/>
                <a:ea typeface="+mn-ea"/>
                <a:cs typeface="+mn-cs"/>
              </a:rPr>
              <a:t>1) select the top features, for example, loop through the features in this order, eliminate one at a time and see what composition of features give the best result. </a:t>
            </a:r>
          </a:p>
          <a:p>
            <a:r>
              <a:rPr lang="en-US" sz="1200" kern="1200" dirty="0" smtClean="0">
                <a:solidFill>
                  <a:schemeClr val="tx1"/>
                </a:solidFill>
                <a:effectLst/>
                <a:latin typeface="+mn-lt"/>
                <a:ea typeface="+mn-ea"/>
                <a:cs typeface="+mn-cs"/>
              </a:rPr>
              <a:t>2)The result gives us some hints on using ensemble. We can compare the result of knn and svmPoly and see the MSE given by different features are quite different, so these two may work really work together in an ensemble to predict the data. Otherwise if two models give very similar result, using two in an ensemble is a bit of a waste.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E874CB5-C5D0-CE49-A055-DE6E85DE9863}" type="slidenum">
              <a:rPr lang="en-US" smtClean="0"/>
              <a:pPr/>
              <a:t>17</a:t>
            </a:fld>
            <a:endParaRPr lang="en-US" dirty="0"/>
          </a:p>
        </p:txBody>
      </p:sp>
    </p:spTree>
    <p:extLst>
      <p:ext uri="{BB962C8B-B14F-4D97-AF65-F5344CB8AC3E}">
        <p14:creationId xmlns:p14="http://schemas.microsoft.com/office/powerpoint/2010/main" val="1387315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sz="1100" b="0" i="0" kern="1200" dirty="0" smtClean="0">
                <a:solidFill>
                  <a:schemeClr val="tx1"/>
                </a:solidFill>
                <a:effectLst/>
                <a:latin typeface="+mn-lt"/>
                <a:ea typeface="+mn-ea"/>
                <a:cs typeface="+mn-cs"/>
              </a:rPr>
              <a:t>A </a:t>
            </a:r>
            <a:r>
              <a:rPr lang="en-US" sz="1100" b="1" i="0" kern="1200" dirty="0" smtClean="0">
                <a:solidFill>
                  <a:schemeClr val="tx1"/>
                </a:solidFill>
                <a:effectLst/>
                <a:latin typeface="+mn-lt"/>
                <a:ea typeface="+mn-ea"/>
                <a:cs typeface="+mn-cs"/>
              </a:rPr>
              <a:t>decision tree</a:t>
            </a:r>
            <a:r>
              <a:rPr lang="en-US" sz="1100" b="0" i="0" kern="1200" dirty="0" smtClean="0">
                <a:solidFill>
                  <a:schemeClr val="tx1"/>
                </a:solidFill>
                <a:effectLst/>
                <a:latin typeface="+mn-lt"/>
                <a:ea typeface="+mn-ea"/>
                <a:cs typeface="+mn-cs"/>
              </a:rPr>
              <a:t> is a </a:t>
            </a:r>
            <a:r>
              <a:rPr lang="en-US" sz="1100" b="1" i="0" kern="1200" dirty="0" smtClean="0">
                <a:solidFill>
                  <a:schemeClr val="tx1"/>
                </a:solidFill>
                <a:effectLst/>
                <a:latin typeface="+mn-lt"/>
                <a:ea typeface="+mn-ea"/>
                <a:cs typeface="+mn-cs"/>
              </a:rPr>
              <a:t>decision</a:t>
            </a:r>
            <a:r>
              <a:rPr lang="en-US" sz="1100" b="0" i="0" kern="1200" dirty="0" smtClean="0">
                <a:solidFill>
                  <a:schemeClr val="tx1"/>
                </a:solidFill>
                <a:effectLst/>
                <a:latin typeface="+mn-lt"/>
                <a:ea typeface="+mn-ea"/>
                <a:cs typeface="+mn-cs"/>
              </a:rPr>
              <a:t> support tool that uses a </a:t>
            </a:r>
            <a:r>
              <a:rPr lang="en-US" sz="1100" b="1" i="0" kern="1200" dirty="0" smtClean="0">
                <a:solidFill>
                  <a:schemeClr val="tx1"/>
                </a:solidFill>
                <a:effectLst/>
                <a:latin typeface="+mn-lt"/>
                <a:ea typeface="+mn-ea"/>
                <a:cs typeface="+mn-cs"/>
              </a:rPr>
              <a:t>tree</a:t>
            </a:r>
            <a:r>
              <a:rPr lang="en-US" sz="1100" b="0" i="0" kern="1200" dirty="0" smtClean="0">
                <a:solidFill>
                  <a:schemeClr val="tx1"/>
                </a:solidFill>
                <a:effectLst/>
                <a:latin typeface="+mn-lt"/>
                <a:ea typeface="+mn-ea"/>
                <a:cs typeface="+mn-cs"/>
              </a:rPr>
              <a:t>-like graph or model of </a:t>
            </a:r>
            <a:r>
              <a:rPr lang="en-US" sz="1100" b="1" i="0" kern="1200" dirty="0" smtClean="0">
                <a:solidFill>
                  <a:schemeClr val="tx1"/>
                </a:solidFill>
                <a:effectLst/>
                <a:latin typeface="+mn-lt"/>
                <a:ea typeface="+mn-ea"/>
                <a:cs typeface="+mn-cs"/>
              </a:rPr>
              <a:t>decisions</a:t>
            </a:r>
            <a:r>
              <a:rPr lang="en-US" sz="1100" b="0" i="0" kern="1200" dirty="0" smtClean="0">
                <a:solidFill>
                  <a:schemeClr val="tx1"/>
                </a:solidFill>
                <a:effectLst/>
                <a:latin typeface="+mn-lt"/>
                <a:ea typeface="+mn-ea"/>
                <a:cs typeface="+mn-cs"/>
              </a:rPr>
              <a:t> and their possible consequences, including chance event outcomes, resource costs, and utility. It is one way to display an algorithm.</a:t>
            </a:r>
          </a:p>
          <a:p>
            <a:pPr lvl="0">
              <a:spcBef>
                <a:spcPts val="0"/>
              </a:spcBef>
              <a:buNone/>
            </a:pPr>
            <a:r>
              <a:rPr lang="en-US" sz="1100" b="1" i="0" kern="1200" dirty="0" smtClean="0">
                <a:solidFill>
                  <a:schemeClr val="tx1"/>
                </a:solidFill>
                <a:effectLst/>
                <a:latin typeface="+mn-lt"/>
                <a:ea typeface="+mn-ea"/>
                <a:cs typeface="+mn-cs"/>
              </a:rPr>
              <a:t>Classification And Regression Tree (CART)</a:t>
            </a:r>
            <a:endParaRPr dirty="0"/>
          </a:p>
        </p:txBody>
      </p:sp>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09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609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4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start with random connection weights, then for a given set of inputs, we decided on a set of desired outputs.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Using the random weights, we first let the network calculate some outputs, then we compare the output to the defined output.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we find the difference, which is called error. Now we adjust the connection weights to reduce errors using </a:t>
            </a:r>
            <a:r>
              <a:rPr lang="en-US" baseline="0" dirty="0" err="1" smtClean="0"/>
              <a:t>backpropagation</a:t>
            </a:r>
            <a:r>
              <a:rPr lang="en-US" baseline="0" dirty="0" smtClean="0"/>
              <a:t>. </a:t>
            </a:r>
            <a:endParaRPr lang="en-US" dirty="0" smtClean="0"/>
          </a:p>
          <a:p>
            <a:endParaRPr lang="en-US" dirty="0"/>
          </a:p>
        </p:txBody>
      </p:sp>
    </p:spTree>
    <p:extLst>
      <p:ext uri="{BB962C8B-B14F-4D97-AF65-F5344CB8AC3E}">
        <p14:creationId xmlns:p14="http://schemas.microsoft.com/office/powerpoint/2010/main" val="1981894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100" b="1" i="0" kern="1200" dirty="0" smtClean="0">
                <a:solidFill>
                  <a:schemeClr val="tx1"/>
                </a:solidFill>
                <a:effectLst/>
                <a:latin typeface="+mn-lt"/>
                <a:ea typeface="+mn-ea"/>
                <a:cs typeface="+mn-cs"/>
              </a:rPr>
              <a:t>Training Set</a:t>
            </a:r>
            <a:r>
              <a:rPr lang="en-US" sz="1100" b="0" i="0" kern="1200" dirty="0" smtClean="0">
                <a:solidFill>
                  <a:schemeClr val="tx1"/>
                </a:solidFill>
                <a:effectLst/>
                <a:latin typeface="+mn-lt"/>
                <a:ea typeface="+mn-ea"/>
                <a:cs typeface="+mn-cs"/>
              </a:rPr>
              <a:t>: this data set is used to adjust the weights on the neural network.</a:t>
            </a:r>
          </a:p>
          <a:p>
            <a:pPr fontAlgn="base"/>
            <a:r>
              <a:rPr lang="en-US" sz="1100" b="1" i="0" kern="1200" dirty="0" smtClean="0">
                <a:solidFill>
                  <a:schemeClr val="tx1"/>
                </a:solidFill>
                <a:effectLst/>
                <a:latin typeface="+mn-lt"/>
                <a:ea typeface="+mn-ea"/>
                <a:cs typeface="+mn-cs"/>
              </a:rPr>
              <a:t>Validation Set</a:t>
            </a:r>
            <a:r>
              <a:rPr lang="en-US" sz="1100" b="0" i="0" kern="1200" dirty="0" smtClean="0">
                <a:solidFill>
                  <a:schemeClr val="tx1"/>
                </a:solidFill>
                <a:effectLst/>
                <a:latin typeface="+mn-lt"/>
                <a:ea typeface="+mn-ea"/>
                <a:cs typeface="+mn-cs"/>
              </a:rPr>
              <a:t>: this data set is used to minimize </a:t>
            </a:r>
            <a:r>
              <a:rPr lang="en-US" sz="1100" b="0" i="0" kern="1200" dirty="0" err="1" smtClean="0">
                <a:solidFill>
                  <a:schemeClr val="tx1"/>
                </a:solidFill>
                <a:effectLst/>
                <a:latin typeface="+mn-lt"/>
                <a:ea typeface="+mn-ea"/>
                <a:cs typeface="+mn-cs"/>
              </a:rPr>
              <a:t>overfitting</a:t>
            </a:r>
            <a:r>
              <a:rPr lang="en-US" sz="1100" b="0" i="0" kern="1200" dirty="0" smtClean="0">
                <a:solidFill>
                  <a:schemeClr val="tx1"/>
                </a:solidFill>
                <a:effectLst/>
                <a:latin typeface="+mn-lt"/>
                <a:ea typeface="+mn-ea"/>
                <a:cs typeface="+mn-cs"/>
              </a:rPr>
              <a:t>. You're not adjusting the weights of the network with this data set, you're just verifying that any increase in accuracy over the training data set actually yields an increase in accuracy over a data set that has not been shown to the network before, or at least the network hasn't trained on it (i.e. validation data set). If the accuracy over the training data set increases, but the accuracy over then validation data set stays the same or decreases, then you're </a:t>
            </a:r>
            <a:r>
              <a:rPr lang="en-US" sz="1100" b="0" i="0" kern="1200" dirty="0" err="1" smtClean="0">
                <a:solidFill>
                  <a:schemeClr val="tx1"/>
                </a:solidFill>
                <a:effectLst/>
                <a:latin typeface="+mn-lt"/>
                <a:ea typeface="+mn-ea"/>
                <a:cs typeface="+mn-cs"/>
              </a:rPr>
              <a:t>overfitting</a:t>
            </a:r>
            <a:r>
              <a:rPr lang="en-US" sz="1100" b="0" i="0" kern="1200" dirty="0" smtClean="0">
                <a:solidFill>
                  <a:schemeClr val="tx1"/>
                </a:solidFill>
                <a:effectLst/>
                <a:latin typeface="+mn-lt"/>
                <a:ea typeface="+mn-ea"/>
                <a:cs typeface="+mn-cs"/>
              </a:rPr>
              <a:t> your neural network and you should stop training.</a:t>
            </a:r>
          </a:p>
          <a:p>
            <a:pPr fontAlgn="base"/>
            <a:r>
              <a:rPr lang="en-US" sz="1100" b="1" i="0" kern="1200" dirty="0" smtClean="0">
                <a:solidFill>
                  <a:schemeClr val="tx1"/>
                </a:solidFill>
                <a:effectLst/>
                <a:latin typeface="+mn-lt"/>
                <a:ea typeface="+mn-ea"/>
                <a:cs typeface="+mn-cs"/>
              </a:rPr>
              <a:t>Testing Set</a:t>
            </a:r>
            <a:r>
              <a:rPr lang="en-US" sz="1100" b="0" i="0" kern="1200" dirty="0" smtClean="0">
                <a:solidFill>
                  <a:schemeClr val="tx1"/>
                </a:solidFill>
                <a:effectLst/>
                <a:latin typeface="+mn-lt"/>
                <a:ea typeface="+mn-ea"/>
                <a:cs typeface="+mn-cs"/>
              </a:rPr>
              <a:t>: this data set is used only for testing the final solution in order to confirm the actual predictive power of the network.</a:t>
            </a:r>
          </a:p>
          <a:p>
            <a:r>
              <a:rPr lang="en-US" dirty="0" smtClean="0"/>
              <a:t/>
            </a:r>
            <a:br>
              <a:rPr lang="en-US" dirty="0" smtClean="0"/>
            </a:br>
            <a:endParaRPr lang="en-US" dirty="0"/>
          </a:p>
        </p:txBody>
      </p:sp>
    </p:spTree>
    <p:extLst>
      <p:ext uri="{BB962C8B-B14F-4D97-AF65-F5344CB8AC3E}">
        <p14:creationId xmlns:p14="http://schemas.microsoft.com/office/powerpoint/2010/main" val="1633115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9551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an "epoch" describes the number of times the algorithm sees the ENTIRE data set.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The best weights based on the validation recall score during all 2000 epochs was saved. Then these weights were restored to test the test set.</a:t>
            </a:r>
            <a:endParaRPr lang="en-US" dirty="0" smtClean="0"/>
          </a:p>
          <a:p>
            <a:endParaRPr lang="en-US" dirty="0"/>
          </a:p>
        </p:txBody>
      </p:sp>
    </p:spTree>
    <p:extLst>
      <p:ext uri="{BB962C8B-B14F-4D97-AF65-F5344CB8AC3E}">
        <p14:creationId xmlns:p14="http://schemas.microsoft.com/office/powerpoint/2010/main" val="1815812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6864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2052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56170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41242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k-nearest neighbor classification for test set from training set. For each row of the test set, the k nearest (in Euclidean distance) training set vectors are found, and the classification is decided by majority vote, with ties broken at random.</a:t>
            </a:r>
          </a:p>
          <a:p>
            <a:r>
              <a:rPr lang="en-US" dirty="0" smtClean="0"/>
              <a:t>It is very straitforward</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E874CB5-C5D0-CE49-A055-DE6E85DE9863}" type="slidenum">
              <a:rPr lang="en-US" smtClean="0"/>
              <a:pPr/>
              <a:t>31</a:t>
            </a:fld>
            <a:endParaRPr lang="en-US" dirty="0"/>
          </a:p>
        </p:txBody>
      </p:sp>
    </p:spTree>
    <p:extLst>
      <p:ext uri="{BB962C8B-B14F-4D97-AF65-F5344CB8AC3E}">
        <p14:creationId xmlns:p14="http://schemas.microsoft.com/office/powerpoint/2010/main" val="423519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Using the k-nearest neighbor give an OK results to the balanced and normalized dataset. When k = 7 (7 neighbors were taken into consideration, the recall value is the smallest). The following shows the result and confusion table when k = 7. 20 cases which were fraud were predicted normal, which should be increased further, because the false-negative result could result in significant financial loss. In compensation, we do not care the false-positive result so much.</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E874CB5-C5D0-CE49-A055-DE6E85DE9863}" type="slidenum">
              <a:rPr lang="en-US" smtClean="0"/>
              <a:pPr/>
              <a:t>34</a:t>
            </a:fld>
            <a:endParaRPr lang="en-US" dirty="0"/>
          </a:p>
        </p:txBody>
      </p:sp>
    </p:spTree>
    <p:extLst>
      <p:ext uri="{BB962C8B-B14F-4D97-AF65-F5344CB8AC3E}">
        <p14:creationId xmlns:p14="http://schemas.microsoft.com/office/powerpoint/2010/main" val="2091623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After optimizing parameter setting, recall</a:t>
            </a:r>
            <a:r>
              <a:rPr lang="en-US" baseline="0" dirty="0" smtClean="0"/>
              <a:t> value improved</a:t>
            </a:r>
          </a:p>
          <a:p>
            <a:r>
              <a:rPr lang="en-US" baseline="0" dirty="0" smtClean="0"/>
              <a:t>Using ensemble method (random forest and gradient boosting), recall value improved</a:t>
            </a:r>
          </a:p>
          <a:p>
            <a:r>
              <a:rPr lang="en-US" dirty="0" smtClean="0"/>
              <a:t>Recall</a:t>
            </a:r>
            <a:r>
              <a:rPr lang="en-US" baseline="0" dirty="0" smtClean="0"/>
              <a:t> value in NN is not very good, however, the network greatly reduced the false negative, from thousands to less than 20, which is the best among all the classifiers</a:t>
            </a:r>
          </a:p>
          <a:p>
            <a:r>
              <a:rPr lang="en-US" baseline="0" dirty="0" smtClean="0"/>
              <a:t>Naïve </a:t>
            </a:r>
            <a:r>
              <a:rPr lang="en-US" baseline="0" dirty="0" err="1" smtClean="0"/>
              <a:t>bayes</a:t>
            </a:r>
            <a:r>
              <a:rPr lang="en-US" baseline="0" dirty="0" smtClean="0"/>
              <a:t> does not perform very well, it works best with the independent attribute data set. And for the continuous data, it does not work so well.</a:t>
            </a:r>
          </a:p>
          <a:p>
            <a:r>
              <a:rPr lang="en-US" baseline="0" dirty="0" smtClean="0"/>
              <a:t>Support vector machine has the best performance</a:t>
            </a:r>
            <a:endParaRPr lang="en-US" dirty="0"/>
          </a:p>
        </p:txBody>
      </p:sp>
    </p:spTree>
    <p:extLst>
      <p:ext uri="{BB962C8B-B14F-4D97-AF65-F5344CB8AC3E}">
        <p14:creationId xmlns:p14="http://schemas.microsoft.com/office/powerpoint/2010/main" val="1174779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0502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2503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2503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3236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A confusion matrix is a table that is often used to </a:t>
            </a:r>
            <a:r>
              <a:rPr lang="en-US" sz="1100" b="1" i="0" kern="1200" dirty="0" smtClean="0">
                <a:solidFill>
                  <a:schemeClr val="tx1"/>
                </a:solidFill>
                <a:effectLst/>
                <a:latin typeface="+mn-lt"/>
                <a:ea typeface="+mn-ea"/>
                <a:cs typeface="+mn-cs"/>
              </a:rPr>
              <a:t>describe the performance of a classification model</a:t>
            </a:r>
            <a:r>
              <a:rPr lang="en-US" sz="1100" b="0" i="0" kern="1200" dirty="0" smtClean="0">
                <a:solidFill>
                  <a:schemeClr val="tx1"/>
                </a:solidFill>
                <a:effectLst/>
                <a:latin typeface="+mn-lt"/>
                <a:ea typeface="+mn-ea"/>
                <a:cs typeface="+mn-cs"/>
              </a:rPr>
              <a:t> (or "classifier") on a set of test data for which the true values are known. </a:t>
            </a:r>
            <a:endParaRPr lang="en-US" sz="1100" b="0" i="0" kern="1200" dirty="0" smtClean="0">
              <a:solidFill>
                <a:schemeClr val="tx1"/>
              </a:solidFill>
              <a:effectLst/>
              <a:latin typeface="+mn-lt"/>
              <a:ea typeface="+mn-ea"/>
              <a:cs typeface="+mn-cs"/>
            </a:endParaRPr>
          </a:p>
          <a:p>
            <a:r>
              <a:rPr lang="en-US" sz="1100" b="1" i="0" kern="1200" dirty="0" smtClean="0">
                <a:solidFill>
                  <a:schemeClr val="tx1"/>
                </a:solidFill>
                <a:effectLst/>
                <a:latin typeface="+mn-lt"/>
                <a:ea typeface="+mn-ea"/>
                <a:cs typeface="+mn-cs"/>
              </a:rPr>
              <a:t>recall</a:t>
            </a:r>
            <a:r>
              <a:rPr lang="en-US" sz="1100" b="0" i="0" kern="1200" dirty="0" smtClean="0">
                <a:solidFill>
                  <a:schemeClr val="tx1"/>
                </a:solidFill>
                <a:effectLst/>
                <a:latin typeface="+mn-lt"/>
                <a:ea typeface="+mn-ea"/>
                <a:cs typeface="+mn-cs"/>
              </a:rPr>
              <a:t>(also known as </a:t>
            </a:r>
            <a:r>
              <a:rPr lang="en-US" sz="1100" b="0" i="0" u="none" strike="noStrike" kern="1200" dirty="0" smtClean="0">
                <a:solidFill>
                  <a:schemeClr val="tx1"/>
                </a:solidFill>
                <a:effectLst/>
                <a:latin typeface="+mn-lt"/>
                <a:ea typeface="+mn-ea"/>
                <a:cs typeface="+mn-cs"/>
                <a:hlinkClick r:id="rId3" tooltip="Sensitivity and specificity"/>
              </a:rPr>
              <a:t>sensitivity</a:t>
            </a:r>
            <a:r>
              <a:rPr lang="en-US" sz="1100" b="0" i="0" kern="1200" dirty="0" smtClean="0">
                <a:solidFill>
                  <a:schemeClr val="tx1"/>
                </a:solidFill>
                <a:effectLst/>
                <a:latin typeface="+mn-lt"/>
                <a:ea typeface="+mn-ea"/>
                <a:cs typeface="+mn-cs"/>
              </a:rPr>
              <a:t>) is the fraction of relevant instances that have been retrieved over total relevant instances in the image.</a:t>
            </a:r>
            <a:endParaRPr lang="en-US" dirty="0"/>
          </a:p>
        </p:txBody>
      </p:sp>
    </p:spTree>
    <p:extLst>
      <p:ext uri="{BB962C8B-B14F-4D97-AF65-F5344CB8AC3E}">
        <p14:creationId xmlns:p14="http://schemas.microsoft.com/office/powerpoint/2010/main" val="269414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163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3329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E874CB5-C5D0-CE49-A055-DE6E85DE9863}" type="slidenum">
              <a:rPr lang="en-US" smtClean="0"/>
              <a:pPr/>
              <a:t>9</a:t>
            </a:fld>
            <a:endParaRPr lang="en-US" dirty="0"/>
          </a:p>
        </p:txBody>
      </p:sp>
    </p:spTree>
    <p:extLst>
      <p:ext uri="{BB962C8B-B14F-4D97-AF65-F5344CB8AC3E}">
        <p14:creationId xmlns:p14="http://schemas.microsoft.com/office/powerpoint/2010/main" val="1811088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monetary amounts are often lognormally distributed—that is, the log of the data is normally distributed. This leads us to the idea that taking the log of the data can restore symmetry to it.</a:t>
            </a:r>
          </a:p>
          <a:p>
            <a:r>
              <a:rPr lang="en-US" sz="1200" kern="1200" dirty="0" smtClean="0">
                <a:solidFill>
                  <a:schemeClr val="tx1"/>
                </a:solidFill>
                <a:effectLst/>
                <a:latin typeface="+mn-lt"/>
                <a:ea typeface="+mn-ea"/>
                <a:cs typeface="+mn-cs"/>
              </a:rPr>
              <a:t> I like to use log base 10 for monetary amounts, because orders of ten seem natural for money: $100, $1000, $10,000, and so on. The transformed data is easy to read.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In applications where the skewed data is monetary (like account balances or customer value), I instead use what I call a “signed logarithm”. A signed logarithm takes the logarithm of the absolute value of the variable and multiplies by the appropriate sign. Values with absolute value less than one are mapped to zero. The difference between log and signed log are shown in figure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Clearly this isn’t useful if values below unit magnitude are important. But with many monetary variables (in US currency), values less than a dollar aren’t much different from zero (or one), for all practical purposes. So, for example, mapping account balances that are less than a dollar to $1 (the equivalent every account always having a minimum balance of one dollar) is probably okay.</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E874CB5-C5D0-CE49-A055-DE6E85DE9863}" type="slidenum">
              <a:rPr lang="en-US" smtClean="0"/>
              <a:pPr/>
              <a:t>11</a:t>
            </a:fld>
            <a:endParaRPr lang="en-US" dirty="0"/>
          </a:p>
        </p:txBody>
      </p:sp>
    </p:spTree>
    <p:extLst>
      <p:ext uri="{BB962C8B-B14F-4D97-AF65-F5344CB8AC3E}">
        <p14:creationId xmlns:p14="http://schemas.microsoft.com/office/powerpoint/2010/main" val="12874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Under-sampling</a:t>
            </a:r>
            <a:r>
              <a:rPr lang="en-US" baseline="0" dirty="0" smtClean="0"/>
              <a:t> of normal data, combine the sampled normal data with fraud data to balance the data set</a:t>
            </a:r>
            <a:endParaRPr 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E874CB5-C5D0-CE49-A055-DE6E85DE9863}" type="slidenum">
              <a:rPr lang="en-US" smtClean="0"/>
              <a:pPr/>
              <a:t>16</a:t>
            </a:fld>
            <a:endParaRPr lang="en-US" dirty="0"/>
          </a:p>
        </p:txBody>
      </p:sp>
    </p:spTree>
    <p:extLst>
      <p:ext uri="{BB962C8B-B14F-4D97-AF65-F5344CB8AC3E}">
        <p14:creationId xmlns:p14="http://schemas.microsoft.com/office/powerpoint/2010/main" val="1532905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pPr lvl="0">
                <a:spcBef>
                  <a:spcPts val="0"/>
                </a:spcBef>
                <a:buNone/>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pPr lvl="0">
                <a:spcBef>
                  <a:spcPts val="0"/>
                </a:spcBef>
                <a:buNone/>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pPr lvl="0">
                <a:spcBef>
                  <a:spcPts val="0"/>
                </a:spcBef>
                <a:buNone/>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dirty="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pPr lvl="0">
                <a:spcBef>
                  <a:spcPts val="0"/>
                </a:spcBef>
                <a:buNone/>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pPr lvl="0">
                <a:spcBef>
                  <a:spcPts val="0"/>
                </a:spcBef>
                <a:buNone/>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pPr lvl="0">
                <a:spcBef>
                  <a:spcPts val="0"/>
                </a:spcBef>
                <a:buNone/>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pPr lvl="0">
                <a:spcBef>
                  <a:spcPts val="0"/>
                </a:spcBef>
                <a:buNone/>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pPr lvl="0">
                <a:spcBef>
                  <a:spcPts val="0"/>
                </a:spcBef>
                <a:buNone/>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pPr lvl="0">
                <a:spcBef>
                  <a:spcPts val="0"/>
                </a:spcBef>
                <a:buNone/>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pPr lvl="0">
                <a:spcBef>
                  <a:spcPts val="0"/>
                </a:spcBef>
                <a:buNone/>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pPr lvl="0">
                <a:spcBef>
                  <a:spcPts val="0"/>
                </a:spcBef>
                <a:buNone/>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US" sz="1000">
                <a:solidFill>
                  <a:schemeClr val="dk2"/>
                </a:solidFill>
              </a:rPr>
              <a:pPr lvl="0" algn="r">
                <a:spcBef>
                  <a:spcPts val="0"/>
                </a:spcBef>
                <a:buNone/>
              </a:pPr>
              <a:t>‹#›</a:t>
            </a:fld>
            <a:endParaRPr lang="en-US" sz="1000" dirty="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diagramData" Target="../diagrams/data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685800" y="1276500"/>
            <a:ext cx="7772400" cy="1470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600" b="1" dirty="0"/>
              <a:t>The Study of Financial Fraud Detection Using </a:t>
            </a:r>
            <a:r>
              <a:rPr lang="en-US" sz="3600" b="1" dirty="0" smtClean="0"/>
              <a:t>Classification</a:t>
            </a:r>
            <a:endParaRPr lang="en-US" sz="3600" b="1" dirty="0"/>
          </a:p>
        </p:txBody>
      </p:sp>
      <p:sp>
        <p:nvSpPr>
          <p:cNvPr id="61" name="Shape 61"/>
          <p:cNvSpPr txBox="1">
            <a:spLocks noGrp="1"/>
          </p:cNvSpPr>
          <p:nvPr>
            <p:ph type="subTitle" idx="1"/>
          </p:nvPr>
        </p:nvSpPr>
        <p:spPr>
          <a:xfrm>
            <a:off x="311700" y="3778833"/>
            <a:ext cx="8520600" cy="1056900"/>
          </a:xfrm>
          <a:prstGeom prst="rect">
            <a:avLst/>
          </a:prstGeom>
          <a:noFill/>
          <a:ln>
            <a:noFill/>
          </a:ln>
        </p:spPr>
        <p:txBody>
          <a:bodyPr lIns="91425" tIns="45700" rIns="91425" bIns="45700" anchor="t" anchorCtr="0">
            <a:noAutofit/>
          </a:bodyPr>
          <a:lstStyle/>
          <a:p>
            <a:pPr lvl="0" rtl="0">
              <a:lnSpc>
                <a:spcPct val="115000"/>
              </a:lnSpc>
              <a:spcBef>
                <a:spcPts val="0"/>
              </a:spcBef>
              <a:spcAft>
                <a:spcPts val="800"/>
              </a:spcAft>
              <a:buClr>
                <a:schemeClr val="dk1"/>
              </a:buClr>
              <a:buSzPct val="55000"/>
              <a:buFont typeface="Arial"/>
              <a:buNone/>
            </a:pPr>
            <a:r>
              <a:rPr lang="en-US" sz="2000" b="1" dirty="0" err="1" smtClean="0">
                <a:solidFill>
                  <a:schemeClr val="dk1"/>
                </a:solidFill>
              </a:rPr>
              <a:t>Jiahui</a:t>
            </a:r>
            <a:r>
              <a:rPr lang="en-US" sz="2000" b="1" dirty="0" smtClean="0">
                <a:solidFill>
                  <a:schemeClr val="dk1"/>
                </a:solidFill>
              </a:rPr>
              <a:t> Wu &amp; </a:t>
            </a:r>
            <a:r>
              <a:rPr lang="en-US" sz="2000" b="1" dirty="0" err="1" smtClean="0">
                <a:solidFill>
                  <a:schemeClr val="dk1"/>
                </a:solidFill>
              </a:rPr>
              <a:t>Jinjie</a:t>
            </a:r>
            <a:r>
              <a:rPr lang="en-US" sz="2000" b="1" dirty="0" smtClean="0">
                <a:solidFill>
                  <a:schemeClr val="dk1"/>
                </a:solidFill>
              </a:rPr>
              <a:t> Liu</a:t>
            </a:r>
          </a:p>
          <a:p>
            <a:pPr lvl="0" indent="50800">
              <a:spcBef>
                <a:spcPts val="100"/>
              </a:spcBef>
              <a:buClr>
                <a:schemeClr val="dk1"/>
              </a:buClr>
              <a:buSzPct val="25000"/>
            </a:pPr>
            <a:r>
              <a:rPr lang="en-US" sz="1600" i="1" dirty="0" smtClean="0">
                <a:solidFill>
                  <a:schemeClr val="dk1"/>
                </a:solidFill>
                <a:sym typeface="Times New Roman"/>
              </a:rPr>
              <a:t>Master's </a:t>
            </a:r>
            <a:r>
              <a:rPr lang="en-US" sz="1600" i="1" dirty="0" smtClean="0">
                <a:solidFill>
                  <a:schemeClr val="dk1"/>
                </a:solidFill>
                <a:sym typeface="Times New Roman"/>
              </a:rPr>
              <a:t>Students, Cleveland State University</a:t>
            </a:r>
          </a:p>
          <a:p>
            <a:pPr lvl="0" indent="50800">
              <a:spcBef>
                <a:spcPts val="100"/>
              </a:spcBef>
              <a:buClr>
                <a:schemeClr val="dk1"/>
              </a:buClr>
              <a:buSzPct val="25000"/>
            </a:pPr>
            <a:r>
              <a:rPr lang="en-US" sz="1600" dirty="0" smtClean="0">
                <a:solidFill>
                  <a:schemeClr val="dk1"/>
                </a:solidFill>
                <a:sym typeface="Times New Roman"/>
              </a:rPr>
              <a:t>Summer17  CIS 660 Data Mining and Big Data Processing</a:t>
            </a:r>
            <a:endParaRPr lang="en-US" sz="1600" b="1" dirty="0">
              <a:solidFill>
                <a:schemeClr val="dk1"/>
              </a:solidFill>
            </a:endParaRPr>
          </a:p>
          <a:p>
            <a:pPr marL="0" marR="0" lvl="0" indent="0" algn="ctr" rtl="0">
              <a:spcBef>
                <a:spcPts val="0"/>
              </a:spcBef>
              <a:buClr>
                <a:srgbClr val="888888"/>
              </a:buClr>
              <a:buSzPct val="25000"/>
              <a:buFont typeface="Arial"/>
              <a:buNone/>
            </a:pPr>
            <a:endParaRPr sz="2400" b="0" i="0" u="none" strike="noStrike" cap="none" dirty="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retrieving</a:t>
            </a:r>
            <a:endParaRPr lang="en-US" dirty="0"/>
          </a:p>
        </p:txBody>
      </p:sp>
      <p:pic>
        <p:nvPicPr>
          <p:cNvPr id="4" name="Picture 3" descr="screenshots/11-1.png"/>
          <p:cNvPicPr/>
          <p:nvPr/>
        </p:nvPicPr>
        <p:blipFill>
          <a:blip r:embed="rId2">
            <a:extLst>
              <a:ext uri="{28A0092B-C50C-407E-A947-70E740481C1C}">
                <a14:useLocalDpi xmlns:a14="http://schemas.microsoft.com/office/drawing/2010/main" val="0"/>
              </a:ext>
            </a:extLst>
          </a:blip>
          <a:srcRect/>
          <a:stretch>
            <a:fillRect/>
          </a:stretch>
        </p:blipFill>
        <p:spPr bwMode="auto">
          <a:xfrm>
            <a:off x="628650" y="2366051"/>
            <a:ext cx="3590925" cy="666750"/>
          </a:xfrm>
          <a:prstGeom prst="rect">
            <a:avLst/>
          </a:prstGeom>
          <a:noFill/>
          <a:ln>
            <a:noFill/>
          </a:ln>
        </p:spPr>
      </p:pic>
      <p:pic>
        <p:nvPicPr>
          <p:cNvPr id="5" name="Picture 4" descr="screenshots/21.png"/>
          <p:cNvPicPr/>
          <p:nvPr/>
        </p:nvPicPr>
        <p:blipFill>
          <a:blip r:embed="rId3">
            <a:extLst>
              <a:ext uri="{28A0092B-C50C-407E-A947-70E740481C1C}">
                <a14:useLocalDpi xmlns:a14="http://schemas.microsoft.com/office/drawing/2010/main" val="0"/>
              </a:ext>
            </a:extLst>
          </a:blip>
          <a:srcRect/>
          <a:stretch>
            <a:fillRect/>
          </a:stretch>
        </p:blipFill>
        <p:spPr bwMode="auto">
          <a:xfrm>
            <a:off x="628650" y="3273585"/>
            <a:ext cx="3590925" cy="666750"/>
          </a:xfrm>
          <a:prstGeom prst="rect">
            <a:avLst/>
          </a:prstGeom>
          <a:noFill/>
          <a:ln>
            <a:noFill/>
          </a:ln>
        </p:spPr>
      </p:pic>
      <p:pic>
        <p:nvPicPr>
          <p:cNvPr id="6" name="Picture 5" descr="screenshots/22.png"/>
          <p:cNvPicPr/>
          <p:nvPr/>
        </p:nvPicPr>
        <p:blipFill>
          <a:blip r:embed="rId4">
            <a:extLst>
              <a:ext uri="{28A0092B-C50C-407E-A947-70E740481C1C}">
                <a14:useLocalDpi xmlns:a14="http://schemas.microsoft.com/office/drawing/2010/main" val="0"/>
              </a:ext>
            </a:extLst>
          </a:blip>
          <a:srcRect/>
          <a:stretch>
            <a:fillRect/>
          </a:stretch>
        </p:blipFill>
        <p:spPr bwMode="auto">
          <a:xfrm>
            <a:off x="628650" y="4181120"/>
            <a:ext cx="3619500" cy="685800"/>
          </a:xfrm>
          <a:prstGeom prst="rect">
            <a:avLst/>
          </a:prstGeom>
          <a:noFill/>
          <a:ln>
            <a:noFill/>
          </a:ln>
        </p:spPr>
      </p:pic>
      <p:pic>
        <p:nvPicPr>
          <p:cNvPr id="7" name="Picture 6" descr="../../pic/Screen%20Shot%202017-07-10%20at%204.15.06%20PM.png"/>
          <p:cNvPicPr/>
          <p:nvPr/>
        </p:nvPicPr>
        <p:blipFill>
          <a:blip r:embed="rId5">
            <a:extLst>
              <a:ext uri="{28A0092B-C50C-407E-A947-70E740481C1C}">
                <a14:useLocalDpi xmlns:a14="http://schemas.microsoft.com/office/drawing/2010/main" val="0"/>
              </a:ext>
            </a:extLst>
          </a:blip>
          <a:srcRect/>
          <a:stretch>
            <a:fillRect/>
          </a:stretch>
        </p:blipFill>
        <p:spPr bwMode="auto">
          <a:xfrm>
            <a:off x="4430949" y="2426240"/>
            <a:ext cx="4457700" cy="581025"/>
          </a:xfrm>
          <a:prstGeom prst="rect">
            <a:avLst/>
          </a:prstGeom>
          <a:noFill/>
          <a:ln>
            <a:noFill/>
          </a:ln>
        </p:spPr>
      </p:pic>
      <p:pic>
        <p:nvPicPr>
          <p:cNvPr id="8" name="Picture 7" descr="../../pic/Screen%20Shot%202017-07-10%20at%204.14.53%20PM.png"/>
          <p:cNvPicPr/>
          <p:nvPr/>
        </p:nvPicPr>
        <p:blipFill>
          <a:blip r:embed="rId6">
            <a:extLst>
              <a:ext uri="{28A0092B-C50C-407E-A947-70E740481C1C}">
                <a14:useLocalDpi xmlns:a14="http://schemas.microsoft.com/office/drawing/2010/main" val="0"/>
              </a:ext>
            </a:extLst>
          </a:blip>
          <a:srcRect/>
          <a:stretch>
            <a:fillRect/>
          </a:stretch>
        </p:blipFill>
        <p:spPr bwMode="auto">
          <a:xfrm>
            <a:off x="4430949" y="3273585"/>
            <a:ext cx="4457700" cy="1590675"/>
          </a:xfrm>
          <a:prstGeom prst="rect">
            <a:avLst/>
          </a:prstGeom>
          <a:noFill/>
          <a:ln>
            <a:noFill/>
          </a:ln>
        </p:spPr>
      </p:pic>
    </p:spTree>
    <p:extLst>
      <p:ext uri="{BB962C8B-B14F-4D97-AF65-F5344CB8AC3E}">
        <p14:creationId xmlns:p14="http://schemas.microsoft.com/office/powerpoint/2010/main" val="5341481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Monetary Data normalization</a:t>
            </a:r>
            <a:endParaRPr lang="en-US" dirty="0"/>
          </a:p>
        </p:txBody>
      </p:sp>
      <p:pic>
        <p:nvPicPr>
          <p:cNvPr id="4" name="Picture 3" descr="/Users/jiahuiwu/Desktop/pic/Screen Shot 2017-07-09 at 11.14.43 AM.png"/>
          <p:cNvPicPr/>
          <p:nvPr/>
        </p:nvPicPr>
        <p:blipFill>
          <a:blip r:embed="rId3">
            <a:extLst>
              <a:ext uri="{28A0092B-C50C-407E-A947-70E740481C1C}">
                <a14:useLocalDpi xmlns:a14="http://schemas.microsoft.com/office/drawing/2010/main" val="0"/>
              </a:ext>
            </a:extLst>
          </a:blip>
          <a:srcRect/>
          <a:stretch>
            <a:fillRect/>
          </a:stretch>
        </p:blipFill>
        <p:spPr bwMode="auto">
          <a:xfrm>
            <a:off x="886085" y="2315766"/>
            <a:ext cx="3057525" cy="2562225"/>
          </a:xfrm>
          <a:prstGeom prst="rect">
            <a:avLst/>
          </a:prstGeom>
          <a:noFill/>
          <a:ln>
            <a:noFill/>
          </a:ln>
        </p:spPr>
      </p:pic>
      <p:pic>
        <p:nvPicPr>
          <p:cNvPr id="5" name="Picture 4" descr="../../pic/Screen%20Shot%202017-07-09%20at%2011.26.07%20AM.png"/>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25266"/>
            <a:ext cx="3524250" cy="2943225"/>
          </a:xfrm>
          <a:prstGeom prst="rect">
            <a:avLst/>
          </a:prstGeom>
          <a:noFill/>
          <a:ln>
            <a:noFill/>
          </a:ln>
        </p:spPr>
      </p:pic>
      <p:pic>
        <p:nvPicPr>
          <p:cNvPr id="6" name="Picture 5" descr="../../pic/Screen%20Shot%202017-07-10%20at%204.20.27%20PM.png"/>
          <p:cNvPicPr/>
          <p:nvPr/>
        </p:nvPicPr>
        <p:blipFill>
          <a:blip r:embed="rId5">
            <a:extLst>
              <a:ext uri="{28A0092B-C50C-407E-A947-70E740481C1C}">
                <a14:useLocalDpi xmlns:a14="http://schemas.microsoft.com/office/drawing/2010/main" val="0"/>
              </a:ext>
            </a:extLst>
          </a:blip>
          <a:srcRect/>
          <a:stretch>
            <a:fillRect/>
          </a:stretch>
        </p:blipFill>
        <p:spPr bwMode="auto">
          <a:xfrm>
            <a:off x="1681872" y="5380040"/>
            <a:ext cx="3486150" cy="533400"/>
          </a:xfrm>
          <a:prstGeom prst="rect">
            <a:avLst/>
          </a:prstGeom>
          <a:noFill/>
          <a:ln>
            <a:noFill/>
          </a:ln>
        </p:spPr>
      </p:pic>
    </p:spTree>
    <p:extLst>
      <p:ext uri="{BB962C8B-B14F-4D97-AF65-F5344CB8AC3E}">
        <p14:creationId xmlns:p14="http://schemas.microsoft.com/office/powerpoint/2010/main" val="1353892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852" y="1289119"/>
            <a:ext cx="3154680" cy="23080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383" y="1289119"/>
            <a:ext cx="3154680" cy="23080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852" y="3863837"/>
            <a:ext cx="3154680" cy="230802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383" y="3863837"/>
            <a:ext cx="3154680" cy="2308019"/>
          </a:xfrm>
          <a:prstGeom prst="rect">
            <a:avLst/>
          </a:prstGeom>
        </p:spPr>
      </p:pic>
    </p:spTree>
    <p:extLst>
      <p:ext uri="{BB962C8B-B14F-4D97-AF65-F5344CB8AC3E}">
        <p14:creationId xmlns:p14="http://schemas.microsoft.com/office/powerpoint/2010/main" val="1255467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79" y="1183331"/>
            <a:ext cx="3154680" cy="23080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485" y="1183330"/>
            <a:ext cx="3154680" cy="23080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979" y="3777100"/>
            <a:ext cx="3154680" cy="230801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8485" y="3777099"/>
            <a:ext cx="3154680" cy="2308019"/>
          </a:xfrm>
          <a:prstGeom prst="rect">
            <a:avLst/>
          </a:prstGeom>
        </p:spPr>
      </p:pic>
    </p:spTree>
    <p:extLst>
      <p:ext uri="{BB962C8B-B14F-4D97-AF65-F5344CB8AC3E}">
        <p14:creationId xmlns:p14="http://schemas.microsoft.com/office/powerpoint/2010/main" val="1614281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294" y="3766968"/>
            <a:ext cx="3154680" cy="23080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91" y="3766968"/>
            <a:ext cx="3154680" cy="23080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294" y="1154148"/>
            <a:ext cx="3154680" cy="23080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891" y="1154147"/>
            <a:ext cx="3154680" cy="2308019"/>
          </a:xfrm>
          <a:prstGeom prst="rect">
            <a:avLst/>
          </a:prstGeom>
        </p:spPr>
      </p:pic>
    </p:spTree>
    <p:extLst>
      <p:ext uri="{BB962C8B-B14F-4D97-AF65-F5344CB8AC3E}">
        <p14:creationId xmlns:p14="http://schemas.microsoft.com/office/powerpoint/2010/main" val="2060560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Screen%20Shot%202017-07-10%20at%204.31.09%20PM.png"/>
          <p:cNvPicPr/>
          <p:nvPr/>
        </p:nvPicPr>
        <p:blipFill>
          <a:blip r:embed="rId2">
            <a:extLst>
              <a:ext uri="{28A0092B-C50C-407E-A947-70E740481C1C}">
                <a14:useLocalDpi xmlns:a14="http://schemas.microsoft.com/office/drawing/2010/main" val="0"/>
              </a:ext>
            </a:extLst>
          </a:blip>
          <a:srcRect/>
          <a:stretch>
            <a:fillRect/>
          </a:stretch>
        </p:blipFill>
        <p:spPr bwMode="auto">
          <a:xfrm>
            <a:off x="4885024" y="2024610"/>
            <a:ext cx="4072414" cy="3002280"/>
          </a:xfrm>
          <a:prstGeom prst="rect">
            <a:avLst/>
          </a:prstGeom>
          <a:noFill/>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31" y="2024610"/>
            <a:ext cx="4408352" cy="2949305"/>
          </a:xfrm>
          <a:prstGeom prst="rect">
            <a:avLst/>
          </a:prstGeom>
          <a:solidFill>
            <a:schemeClr val="bg1"/>
          </a:solidFill>
          <a:ln>
            <a:solidFill>
              <a:schemeClr val="tx1"/>
            </a:solidFill>
          </a:ln>
        </p:spPr>
      </p:pic>
      <p:sp>
        <p:nvSpPr>
          <p:cNvPr id="4" name="Title 1"/>
          <p:cNvSpPr>
            <a:spLocks noGrp="1"/>
          </p:cNvSpPr>
          <p:nvPr>
            <p:ph type="title"/>
          </p:nvPr>
        </p:nvSpPr>
        <p:spPr>
          <a:xfrm>
            <a:off x="581734" y="1030438"/>
            <a:ext cx="7886700" cy="994172"/>
          </a:xfrm>
        </p:spPr>
        <p:txBody>
          <a:bodyPr>
            <a:normAutofit/>
          </a:bodyPr>
          <a:lstStyle/>
          <a:p>
            <a:pPr algn="ctr"/>
            <a:r>
              <a:rPr lang="en-US" sz="2700" dirty="0"/>
              <a:t>Summary of data before and after normalization</a:t>
            </a:r>
          </a:p>
        </p:txBody>
      </p:sp>
      <p:sp>
        <p:nvSpPr>
          <p:cNvPr id="5" name="TextBox 4"/>
          <p:cNvSpPr txBox="1"/>
          <p:nvPr/>
        </p:nvSpPr>
        <p:spPr>
          <a:xfrm>
            <a:off x="2013626" y="5190923"/>
            <a:ext cx="1254868" cy="253916"/>
          </a:xfrm>
          <a:prstGeom prst="rect">
            <a:avLst/>
          </a:prstGeom>
          <a:noFill/>
        </p:spPr>
        <p:txBody>
          <a:bodyPr wrap="square" rtlCol="0">
            <a:spAutoFit/>
          </a:bodyPr>
          <a:lstStyle/>
          <a:p>
            <a:r>
              <a:rPr lang="en-US" sz="1050" dirty="0"/>
              <a:t>BEFORE</a:t>
            </a:r>
          </a:p>
        </p:txBody>
      </p:sp>
      <p:sp>
        <p:nvSpPr>
          <p:cNvPr id="6" name="TextBox 5"/>
          <p:cNvSpPr txBox="1"/>
          <p:nvPr/>
        </p:nvSpPr>
        <p:spPr>
          <a:xfrm>
            <a:off x="6476190" y="5190923"/>
            <a:ext cx="1254868" cy="253916"/>
          </a:xfrm>
          <a:prstGeom prst="rect">
            <a:avLst/>
          </a:prstGeom>
          <a:noFill/>
        </p:spPr>
        <p:txBody>
          <a:bodyPr wrap="square" rtlCol="0">
            <a:spAutoFit/>
          </a:bodyPr>
          <a:lstStyle/>
          <a:p>
            <a:r>
              <a:rPr lang="en-US" sz="1050" dirty="0"/>
              <a:t>AFTER</a:t>
            </a:r>
          </a:p>
        </p:txBody>
      </p:sp>
    </p:spTree>
    <p:extLst>
      <p:ext uri="{BB962C8B-B14F-4D97-AF65-F5344CB8AC3E}">
        <p14:creationId xmlns:p14="http://schemas.microsoft.com/office/powerpoint/2010/main" val="9462621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51119677"/>
              </p:ext>
            </p:extLst>
          </p:nvPr>
        </p:nvGraphicFramePr>
        <p:xfrm>
          <a:off x="1245445" y="1764390"/>
          <a:ext cx="6817899" cy="4569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pic/Screen%20Shot%202017-07-10%20at%208.16.23%20PM.png"/>
          <p:cNvPicPr/>
          <p:nvPr/>
        </p:nvPicPr>
        <p:blipFill rotWithShape="1">
          <a:blip r:embed="rId8">
            <a:extLst>
              <a:ext uri="{28A0092B-C50C-407E-A947-70E740481C1C}">
                <a14:useLocalDpi xmlns:a14="http://schemas.microsoft.com/office/drawing/2010/main" val="0"/>
              </a:ext>
            </a:extLst>
          </a:blip>
          <a:srcRect b="95191"/>
          <a:stretch/>
        </p:blipFill>
        <p:spPr bwMode="auto">
          <a:xfrm>
            <a:off x="2568189" y="2002160"/>
            <a:ext cx="4457700" cy="160303"/>
          </a:xfrm>
          <a:prstGeom prst="rect">
            <a:avLst/>
          </a:prstGeom>
          <a:noFill/>
          <a:ln>
            <a:noFill/>
          </a:ln>
        </p:spPr>
      </p:pic>
      <p:pic>
        <p:nvPicPr>
          <p:cNvPr id="9" name="Picture 8" descr="../../pic/Screen%20Shot%202017-07-10%20at%208.19.17%20PM.png"/>
          <p:cNvPicPr/>
          <p:nvPr/>
        </p:nvPicPr>
        <p:blipFill>
          <a:blip r:embed="rId9">
            <a:extLst>
              <a:ext uri="{28A0092B-C50C-407E-A947-70E740481C1C}">
                <a14:useLocalDpi xmlns:a14="http://schemas.microsoft.com/office/drawing/2010/main" val="0"/>
              </a:ext>
            </a:extLst>
          </a:blip>
          <a:srcRect/>
          <a:stretch>
            <a:fillRect/>
          </a:stretch>
        </p:blipFill>
        <p:spPr bwMode="auto">
          <a:xfrm>
            <a:off x="2568189" y="2357319"/>
            <a:ext cx="3667125" cy="228600"/>
          </a:xfrm>
          <a:prstGeom prst="rect">
            <a:avLst/>
          </a:prstGeom>
          <a:noFill/>
          <a:ln>
            <a:noFill/>
          </a:ln>
        </p:spPr>
      </p:pic>
      <p:pic>
        <p:nvPicPr>
          <p:cNvPr id="10" name="Picture 9" descr="../../pic/Screen%20Shot%202017-07-10%20at%208.32.13%20PM.png"/>
          <p:cNvPicPr/>
          <p:nvPr/>
        </p:nvPicPr>
        <p:blipFill>
          <a:blip r:embed="rId10">
            <a:extLst>
              <a:ext uri="{28A0092B-C50C-407E-A947-70E740481C1C}">
                <a14:useLocalDpi xmlns:a14="http://schemas.microsoft.com/office/drawing/2010/main" val="0"/>
              </a:ext>
            </a:extLst>
          </a:blip>
          <a:srcRect/>
          <a:stretch>
            <a:fillRect/>
          </a:stretch>
        </p:blipFill>
        <p:spPr bwMode="auto">
          <a:xfrm>
            <a:off x="2501689" y="3399915"/>
            <a:ext cx="5495155" cy="680903"/>
          </a:xfrm>
          <a:prstGeom prst="rect">
            <a:avLst/>
          </a:prstGeom>
          <a:noFill/>
          <a:ln>
            <a:noFill/>
          </a:ln>
        </p:spPr>
      </p:pic>
      <p:pic>
        <p:nvPicPr>
          <p:cNvPr id="11" name="Picture 10" descr="../../pic/Screen%20Shot%202017-07-10%20at%208.34.42%20PM.png"/>
          <p:cNvPicPr/>
          <p:nvPr/>
        </p:nvPicPr>
        <p:blipFill>
          <a:blip r:embed="rId11">
            <a:extLst>
              <a:ext uri="{28A0092B-C50C-407E-A947-70E740481C1C}">
                <a14:useLocalDpi xmlns:a14="http://schemas.microsoft.com/office/drawing/2010/main" val="0"/>
              </a:ext>
            </a:extLst>
          </a:blip>
          <a:srcRect/>
          <a:stretch>
            <a:fillRect/>
          </a:stretch>
        </p:blipFill>
        <p:spPr bwMode="auto">
          <a:xfrm>
            <a:off x="2568189" y="4845590"/>
            <a:ext cx="5262400" cy="723936"/>
          </a:xfrm>
          <a:prstGeom prst="rect">
            <a:avLst/>
          </a:prstGeom>
          <a:noFill/>
          <a:ln>
            <a:noFill/>
          </a:ln>
        </p:spPr>
      </p:pic>
      <p:sp>
        <p:nvSpPr>
          <p:cNvPr id="12" name="Title 1"/>
          <p:cNvSpPr>
            <a:spLocks noGrp="1"/>
          </p:cNvSpPr>
          <p:nvPr>
            <p:ph type="title"/>
          </p:nvPr>
        </p:nvSpPr>
        <p:spPr>
          <a:xfrm>
            <a:off x="466471" y="435519"/>
            <a:ext cx="7886700" cy="994172"/>
          </a:xfrm>
        </p:spPr>
        <p:txBody>
          <a:bodyPr>
            <a:normAutofit/>
          </a:bodyPr>
          <a:lstStyle/>
          <a:p>
            <a:r>
              <a:rPr lang="en-US" sz="4000" dirty="0"/>
              <a:t>Procedures of </a:t>
            </a:r>
            <a:r>
              <a:rPr lang="en-US" sz="4000" dirty="0" smtClean="0"/>
              <a:t>Feature Selection</a:t>
            </a:r>
            <a:endParaRPr lang="en-US" sz="4000" dirty="0"/>
          </a:p>
        </p:txBody>
      </p:sp>
    </p:spTree>
    <p:extLst>
      <p:ext uri="{BB962C8B-B14F-4D97-AF65-F5344CB8AC3E}">
        <p14:creationId xmlns:p14="http://schemas.microsoft.com/office/powerpoint/2010/main" val="17118683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c/Screen%20Shot%202017-07-10%20at%208.44.02%20PM.png"/>
          <p:cNvPicPr/>
          <p:nvPr/>
        </p:nvPicPr>
        <p:blipFill>
          <a:blip r:embed="rId3">
            <a:extLst>
              <a:ext uri="{28A0092B-C50C-407E-A947-70E740481C1C}">
                <a14:useLocalDpi xmlns:a14="http://schemas.microsoft.com/office/drawing/2010/main" val="0"/>
              </a:ext>
            </a:extLst>
          </a:blip>
          <a:srcRect/>
          <a:stretch>
            <a:fillRect/>
          </a:stretch>
        </p:blipFill>
        <p:spPr bwMode="auto">
          <a:xfrm>
            <a:off x="2313967" y="1367952"/>
            <a:ext cx="4457700" cy="4429125"/>
          </a:xfrm>
          <a:prstGeom prst="rect">
            <a:avLst/>
          </a:prstGeom>
          <a:noFill/>
          <a:ln>
            <a:noFill/>
          </a:ln>
        </p:spPr>
      </p:pic>
      <p:sp>
        <p:nvSpPr>
          <p:cNvPr id="11" name="TextBox 10"/>
          <p:cNvSpPr txBox="1"/>
          <p:nvPr/>
        </p:nvSpPr>
        <p:spPr>
          <a:xfrm>
            <a:off x="1278300" y="466875"/>
            <a:ext cx="6884798" cy="461665"/>
          </a:xfrm>
          <a:prstGeom prst="rect">
            <a:avLst/>
          </a:prstGeom>
          <a:noFill/>
        </p:spPr>
        <p:txBody>
          <a:bodyPr wrap="square" rtlCol="0">
            <a:spAutoFit/>
          </a:bodyPr>
          <a:lstStyle/>
          <a:p>
            <a:r>
              <a:rPr lang="en-US" sz="2400" dirty="0"/>
              <a:t>Result after running fscaret for feature selection</a:t>
            </a:r>
          </a:p>
        </p:txBody>
      </p:sp>
      <p:pic>
        <p:nvPicPr>
          <p:cNvPr id="4" name="Picture 3" descr="../../pic/Screen%20Shot%202017-07-10%20at%208.34.42%20PM.png"/>
          <p:cNvPicPr/>
          <p:nvPr/>
        </p:nvPicPr>
        <p:blipFill>
          <a:blip r:embed="rId4">
            <a:extLst>
              <a:ext uri="{28A0092B-C50C-407E-A947-70E740481C1C}">
                <a14:useLocalDpi xmlns:a14="http://schemas.microsoft.com/office/drawing/2010/main" val="0"/>
              </a:ext>
            </a:extLst>
          </a:blip>
          <a:srcRect/>
          <a:stretch>
            <a:fillRect/>
          </a:stretch>
        </p:blipFill>
        <p:spPr bwMode="auto">
          <a:xfrm>
            <a:off x="1911617" y="5959496"/>
            <a:ext cx="5262400" cy="723936"/>
          </a:xfrm>
          <a:prstGeom prst="rect">
            <a:avLst/>
          </a:prstGeom>
          <a:noFill/>
          <a:ln>
            <a:noFill/>
          </a:ln>
        </p:spPr>
      </p:pic>
    </p:spTree>
    <p:extLst>
      <p:ext uri="{BB962C8B-B14F-4D97-AF65-F5344CB8AC3E}">
        <p14:creationId xmlns:p14="http://schemas.microsoft.com/office/powerpoint/2010/main" val="1894423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80" y="290313"/>
            <a:ext cx="7886700" cy="1240712"/>
          </a:xfrm>
        </p:spPr>
        <p:txBody>
          <a:bodyPr>
            <a:normAutofit/>
          </a:bodyPr>
          <a:lstStyle/>
          <a:p>
            <a:r>
              <a:rPr lang="en-US" sz="2400" dirty="0"/>
              <a:t>Use the order of feature importance to evaluate important features</a:t>
            </a:r>
          </a:p>
        </p:txBody>
      </p:sp>
      <p:graphicFrame>
        <p:nvGraphicFramePr>
          <p:cNvPr id="4" name="Diagram 3"/>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pic/Screen%20Shot%202017-07-10%20at%2011.32.11%20PM.png"/>
          <p:cNvPicPr/>
          <p:nvPr/>
        </p:nvPicPr>
        <p:blipFill rotWithShape="1">
          <a:blip r:embed="rId7" cstate="print">
            <a:extLst>
              <a:ext uri="{28A0092B-C50C-407E-A947-70E740481C1C}">
                <a14:useLocalDpi xmlns:a14="http://schemas.microsoft.com/office/drawing/2010/main" val="0"/>
              </a:ext>
            </a:extLst>
          </a:blip>
          <a:srcRect b="91302"/>
          <a:stretch/>
        </p:blipFill>
        <p:spPr bwMode="auto">
          <a:xfrm>
            <a:off x="3162300" y="1687697"/>
            <a:ext cx="4457700" cy="126764"/>
          </a:xfrm>
          <a:prstGeom prst="rect">
            <a:avLst/>
          </a:prstGeom>
          <a:noFill/>
          <a:ln>
            <a:noFill/>
          </a:ln>
        </p:spPr>
      </p:pic>
      <p:pic>
        <p:nvPicPr>
          <p:cNvPr id="6" name="Picture 5" descr="../../pic/Screen%20Shot%202017-07-10%20at%2011.32.11%20PM.png"/>
          <p:cNvPicPr/>
          <p:nvPr/>
        </p:nvPicPr>
        <p:blipFill rotWithShape="1">
          <a:blip r:embed="rId7" cstate="print">
            <a:extLst>
              <a:ext uri="{28A0092B-C50C-407E-A947-70E740481C1C}">
                <a14:useLocalDpi xmlns:a14="http://schemas.microsoft.com/office/drawing/2010/main" val="0"/>
              </a:ext>
            </a:extLst>
          </a:blip>
          <a:srcRect t="62766" b="14205"/>
          <a:stretch/>
        </p:blipFill>
        <p:spPr bwMode="auto">
          <a:xfrm>
            <a:off x="3162300" y="2097897"/>
            <a:ext cx="4457700" cy="335606"/>
          </a:xfrm>
          <a:prstGeom prst="rect">
            <a:avLst/>
          </a:prstGeom>
          <a:noFill/>
          <a:ln>
            <a:noFill/>
          </a:ln>
        </p:spPr>
      </p:pic>
      <p:pic>
        <p:nvPicPr>
          <p:cNvPr id="7" name="Picture 6" descr="../../pic/Screen%20Shot%202017-07-10%20at%2011.28.18%20PM.png"/>
          <p:cNvPicPr/>
          <p:nvPr/>
        </p:nvPicPr>
        <p:blipFill>
          <a:blip r:embed="rId8">
            <a:extLst>
              <a:ext uri="{28A0092B-C50C-407E-A947-70E740481C1C}">
                <a14:useLocalDpi xmlns:a14="http://schemas.microsoft.com/office/drawing/2010/main" val="0"/>
              </a:ext>
            </a:extLst>
          </a:blip>
          <a:srcRect/>
          <a:stretch>
            <a:fillRect/>
          </a:stretch>
        </p:blipFill>
        <p:spPr bwMode="auto">
          <a:xfrm>
            <a:off x="3162300" y="3000375"/>
            <a:ext cx="4457700" cy="3000375"/>
          </a:xfrm>
          <a:prstGeom prst="rect">
            <a:avLst/>
          </a:prstGeom>
          <a:noFill/>
          <a:ln>
            <a:noFill/>
          </a:ln>
        </p:spPr>
      </p:pic>
    </p:spTree>
    <p:extLst>
      <p:ext uri="{BB962C8B-B14F-4D97-AF65-F5344CB8AC3E}">
        <p14:creationId xmlns:p14="http://schemas.microsoft.com/office/powerpoint/2010/main" val="1386795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769" y="571825"/>
            <a:ext cx="7886700" cy="994172"/>
          </a:xfrm>
        </p:spPr>
        <p:txBody>
          <a:bodyPr>
            <a:normAutofit/>
          </a:bodyPr>
          <a:lstStyle/>
          <a:p>
            <a:pPr algn="ctr"/>
            <a:r>
              <a:rPr lang="en-US" sz="2400" dirty="0"/>
              <a:t>Comparison of feature selection results by using three classification methods </a:t>
            </a:r>
          </a:p>
        </p:txBody>
      </p:sp>
      <p:graphicFrame>
        <p:nvGraphicFramePr>
          <p:cNvPr id="6" name="Diagram 5"/>
          <p:cNvGraphicFramePr/>
          <p:nvPr/>
        </p:nvGraphicFramePr>
        <p:xfrm>
          <a:off x="2457855" y="168883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628650" y="2922100"/>
            <a:ext cx="1547812" cy="798413"/>
            <a:chOff x="258960" y="1626063"/>
            <a:chExt cx="2063749" cy="1064551"/>
          </a:xfrm>
        </p:grpSpPr>
        <p:sp>
          <p:nvSpPr>
            <p:cNvPr id="15" name="Rounded Rectangle 14"/>
            <p:cNvSpPr/>
            <p:nvPr/>
          </p:nvSpPr>
          <p:spPr>
            <a:xfrm>
              <a:off x="258960" y="1626063"/>
              <a:ext cx="2063749" cy="106455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Rounded Rectangle 4"/>
            <p:cNvSpPr/>
            <p:nvPr/>
          </p:nvSpPr>
          <p:spPr>
            <a:xfrm>
              <a:off x="290140" y="1657243"/>
              <a:ext cx="2001389" cy="10021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18574" rIns="24765" bIns="18574" numCol="1" spcCol="1270" anchor="ctr" anchorCtr="0">
              <a:noAutofit/>
            </a:bodyPr>
            <a:lstStyle/>
            <a:p>
              <a:pPr algn="ctr" defTabSz="433388">
                <a:lnSpc>
                  <a:spcPct val="90000"/>
                </a:lnSpc>
                <a:spcBef>
                  <a:spcPct val="0"/>
                </a:spcBef>
                <a:spcAft>
                  <a:spcPct val="35000"/>
                </a:spcAft>
              </a:pPr>
              <a:r>
                <a:rPr lang="en-US" sz="2100" kern="1200" dirty="0"/>
                <a:t>Recall value</a:t>
              </a:r>
            </a:p>
          </p:txBody>
        </p:sp>
      </p:grpSp>
      <p:grpSp>
        <p:nvGrpSpPr>
          <p:cNvPr id="9" name="Group 8"/>
          <p:cNvGrpSpPr/>
          <p:nvPr/>
        </p:nvGrpSpPr>
        <p:grpSpPr>
          <a:xfrm>
            <a:off x="628650" y="3843346"/>
            <a:ext cx="1547812" cy="798413"/>
            <a:chOff x="258960" y="2854391"/>
            <a:chExt cx="2063749" cy="1064551"/>
          </a:xfrm>
        </p:grpSpPr>
        <p:sp>
          <p:nvSpPr>
            <p:cNvPr id="13" name="Rounded Rectangle 12"/>
            <p:cNvSpPr/>
            <p:nvPr/>
          </p:nvSpPr>
          <p:spPr>
            <a:xfrm>
              <a:off x="258960" y="2854391"/>
              <a:ext cx="2063749" cy="106455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6"/>
            <p:cNvSpPr/>
            <p:nvPr/>
          </p:nvSpPr>
          <p:spPr>
            <a:xfrm>
              <a:off x="290140" y="2885571"/>
              <a:ext cx="2001389" cy="10021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18574" rIns="24765" bIns="18574" numCol="1" spcCol="1270" anchor="ctr" anchorCtr="0">
              <a:noAutofit/>
            </a:bodyPr>
            <a:lstStyle/>
            <a:p>
              <a:pPr algn="ctr" defTabSz="433388">
                <a:lnSpc>
                  <a:spcPct val="90000"/>
                </a:lnSpc>
                <a:spcBef>
                  <a:spcPct val="0"/>
                </a:spcBef>
                <a:spcAft>
                  <a:spcPct val="35000"/>
                </a:spcAft>
              </a:pPr>
              <a:r>
                <a:rPr lang="en-US" sz="1800" dirty="0"/>
                <a:t>Number of features</a:t>
              </a:r>
              <a:endParaRPr lang="en-US" sz="1800" kern="1200" dirty="0"/>
            </a:p>
          </p:txBody>
        </p:sp>
      </p:grpSp>
      <p:grpSp>
        <p:nvGrpSpPr>
          <p:cNvPr id="10" name="Group 9"/>
          <p:cNvGrpSpPr/>
          <p:nvPr/>
        </p:nvGrpSpPr>
        <p:grpSpPr>
          <a:xfrm>
            <a:off x="628650" y="4764592"/>
            <a:ext cx="1547812" cy="798413"/>
            <a:chOff x="258960" y="4082719"/>
            <a:chExt cx="2063749" cy="1064551"/>
          </a:xfrm>
        </p:grpSpPr>
        <p:sp>
          <p:nvSpPr>
            <p:cNvPr id="11" name="Rounded Rectangle 10"/>
            <p:cNvSpPr/>
            <p:nvPr/>
          </p:nvSpPr>
          <p:spPr>
            <a:xfrm>
              <a:off x="258960" y="4082719"/>
              <a:ext cx="2063749" cy="106455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8"/>
            <p:cNvSpPr/>
            <p:nvPr/>
          </p:nvSpPr>
          <p:spPr>
            <a:xfrm>
              <a:off x="290140" y="4113899"/>
              <a:ext cx="2001389" cy="10021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18574" rIns="24765" bIns="18574" numCol="1" spcCol="1270" anchor="ctr" anchorCtr="0">
              <a:noAutofit/>
            </a:bodyPr>
            <a:lstStyle/>
            <a:p>
              <a:pPr algn="ctr" defTabSz="433388">
                <a:lnSpc>
                  <a:spcPct val="90000"/>
                </a:lnSpc>
                <a:spcBef>
                  <a:spcPct val="0"/>
                </a:spcBef>
                <a:spcAft>
                  <a:spcPct val="35000"/>
                </a:spcAft>
              </a:pPr>
              <a:r>
                <a:rPr lang="en-US" sz="2100" kern="1200" dirty="0" smtClean="0"/>
                <a:t>features</a:t>
              </a:r>
              <a:endParaRPr lang="en-US" sz="2100" kern="1200" dirty="0"/>
            </a:p>
          </p:txBody>
        </p:sp>
      </p:grpSp>
    </p:spTree>
    <p:extLst>
      <p:ext uri="{BB962C8B-B14F-4D97-AF65-F5344CB8AC3E}">
        <p14:creationId xmlns:p14="http://schemas.microsoft.com/office/powerpoint/2010/main" val="12397292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lgn="l">
              <a:spcBef>
                <a:spcPts val="0"/>
              </a:spcBef>
              <a:buNone/>
            </a:pPr>
            <a:r>
              <a:rPr lang="en-US" sz="3600" b="1" dirty="0" smtClean="0"/>
              <a:t>Significance</a:t>
            </a:r>
            <a:endParaRPr lang="en-US" sz="3600" b="1" dirty="0"/>
          </a:p>
        </p:txBody>
      </p:sp>
      <p:sp>
        <p:nvSpPr>
          <p:cNvPr id="67" name="Shape 67"/>
          <p:cNvSpPr txBox="1">
            <a:spLocks noGrp="1"/>
          </p:cNvSpPr>
          <p:nvPr>
            <p:ph type="body" idx="1"/>
          </p:nvPr>
        </p:nvSpPr>
        <p:spPr>
          <a:xfrm>
            <a:off x="457200" y="1417637"/>
            <a:ext cx="8229600" cy="4526100"/>
          </a:xfrm>
          <a:prstGeom prst="rect">
            <a:avLst/>
          </a:prstGeom>
        </p:spPr>
        <p:txBody>
          <a:bodyPr lIns="91425" tIns="91425" rIns="91425" bIns="91425" anchor="t" anchorCtr="0">
            <a:noAutofit/>
          </a:bodyPr>
          <a:lstStyle/>
          <a:p>
            <a:r>
              <a:rPr lang="en-US" sz="2800" dirty="0">
                <a:latin typeface="Calibri" panose="020F0502020204030204" pitchFamily="34" charset="0"/>
                <a:cs typeface="Calibri" panose="020F0502020204030204" pitchFamily="34" charset="0"/>
              </a:rPr>
              <a:t>Recent years there has been increased interests in financial fraud detection and </a:t>
            </a:r>
            <a:r>
              <a:rPr lang="en-US" sz="2800" dirty="0" smtClean="0">
                <a:latin typeface="Calibri" panose="020F0502020204030204" pitchFamily="34" charset="0"/>
                <a:cs typeface="Calibri" panose="020F0502020204030204" pitchFamily="34" charset="0"/>
              </a:rPr>
              <a:t>prevention. However, it </a:t>
            </a:r>
            <a:r>
              <a:rPr lang="en-US" sz="2800" dirty="0">
                <a:latin typeface="Calibri" panose="020F0502020204030204" pitchFamily="34" charset="0"/>
                <a:cs typeface="Calibri" panose="020F0502020204030204" pitchFamily="34" charset="0"/>
              </a:rPr>
              <a:t>becomes even </a:t>
            </a:r>
            <a:r>
              <a:rPr lang="en-US" sz="2800" dirty="0" smtClean="0">
                <a:latin typeface="Calibri" panose="020F0502020204030204" pitchFamily="34" charset="0"/>
                <a:cs typeface="Calibri" panose="020F0502020204030204" pitchFamily="34" charset="0"/>
              </a:rPr>
              <a:t>more difficult </a:t>
            </a:r>
            <a:r>
              <a:rPr lang="en-US" sz="2800" dirty="0">
                <a:latin typeface="Calibri" panose="020F0502020204030204" pitchFamily="34" charset="0"/>
                <a:cs typeface="Calibri" panose="020F0502020204030204" pitchFamily="34" charset="0"/>
              </a:rPr>
              <a:t>for analysts to sift through the data using conventional </a:t>
            </a:r>
            <a:r>
              <a:rPr lang="en-US" sz="2800" dirty="0" smtClean="0">
                <a:latin typeface="Calibri" panose="020F0502020204030204" pitchFamily="34" charset="0"/>
                <a:cs typeface="Calibri" panose="020F0502020204030204" pitchFamily="34" charset="0"/>
              </a:rPr>
              <a:t>means.</a:t>
            </a:r>
          </a:p>
          <a:p>
            <a:r>
              <a:rPr lang="en-US" sz="2800" dirty="0" smtClean="0">
                <a:latin typeface="Calibri" panose="020F0502020204030204" pitchFamily="34" charset="0"/>
                <a:cs typeface="Calibri" panose="020F0502020204030204" pitchFamily="34" charset="0"/>
              </a:rPr>
              <a:t>To </a:t>
            </a:r>
            <a:r>
              <a:rPr lang="en-US" sz="2800" dirty="0">
                <a:latin typeface="Calibri" panose="020F0502020204030204" pitchFamily="34" charset="0"/>
                <a:cs typeface="Calibri" panose="020F0502020204030204" pitchFamily="34" charset="0"/>
              </a:rPr>
              <a:t>build detection/prediction models for financial fraud using different machine learning algorithms, </a:t>
            </a:r>
            <a:r>
              <a:rPr lang="en-US" sz="2800" dirty="0" smtClean="0">
                <a:latin typeface="Calibri" panose="020F0502020204030204" pitchFamily="34" charset="0"/>
                <a:cs typeface="Calibri" panose="020F0502020204030204" pitchFamily="34" charset="0"/>
              </a:rPr>
              <a:t>and to </a:t>
            </a:r>
            <a:r>
              <a:rPr lang="en-US" sz="2800" dirty="0">
                <a:latin typeface="Calibri" panose="020F0502020204030204" pitchFamily="34" charset="0"/>
                <a:cs typeface="Calibri" panose="020F0502020204030204" pitchFamily="34" charset="0"/>
              </a:rPr>
              <a:t>compare their performances.</a:t>
            </a:r>
            <a:endParaRPr sz="28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74637"/>
            <a:ext cx="8229600" cy="944561"/>
          </a:xfrm>
          <a:prstGeom prst="rect">
            <a:avLst/>
          </a:prstGeom>
          <a:noFill/>
          <a:ln>
            <a:noFill/>
          </a:ln>
        </p:spPr>
        <p:txBody>
          <a:bodyPr lIns="91425" tIns="45700" rIns="91425" bIns="45700" anchor="ctr" anchorCtr="0">
            <a:noAutofit/>
          </a:bodyPr>
          <a:lstStyle/>
          <a:p>
            <a:pPr marL="0" marR="0" lvl="0" indent="0" algn="ctr" rtl="0">
              <a:spcBef>
                <a:spcPts val="0"/>
              </a:spcBef>
              <a:buClr>
                <a:srgbClr val="000000"/>
              </a:buClr>
              <a:buSzPct val="25000"/>
              <a:buFont typeface="Calibri"/>
              <a:buNone/>
            </a:pPr>
            <a:r>
              <a:rPr lang="en-US" sz="3600" b="0" i="0" u="none" strike="noStrike" cap="none" dirty="0">
                <a:solidFill>
                  <a:srgbClr val="000000"/>
                </a:solidFill>
                <a:latin typeface="Calibri"/>
                <a:ea typeface="Calibri"/>
                <a:cs typeface="Calibri"/>
                <a:sym typeface="Calibri"/>
              </a:rPr>
              <a:t>Decision Tree Classifier: CART</a:t>
            </a:r>
          </a:p>
        </p:txBody>
      </p:sp>
      <p:pic>
        <p:nvPicPr>
          <p:cNvPr id="5" name="Picture 4"/>
          <p:cNvPicPr>
            <a:picLocks noChangeAspect="1"/>
          </p:cNvPicPr>
          <p:nvPr/>
        </p:nvPicPr>
        <p:blipFill>
          <a:blip r:embed="rId3"/>
          <a:stretch>
            <a:fillRect/>
          </a:stretch>
        </p:blipFill>
        <p:spPr>
          <a:xfrm>
            <a:off x="0" y="1388646"/>
            <a:ext cx="9144000" cy="457947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lvl="0">
              <a:buClr>
                <a:srgbClr val="000000"/>
              </a:buClr>
              <a:buSzPct val="25000"/>
            </a:pPr>
            <a:r>
              <a:rPr lang="en-US" sz="3400" dirty="0">
                <a:solidFill>
                  <a:srgbClr val="000000"/>
                </a:solidFill>
              </a:rPr>
              <a:t>Decision Tree Classifier: CART</a:t>
            </a:r>
            <a:endParaRPr lang="en-US" sz="3400" b="0" i="0" u="none" strike="noStrike" cap="none" dirty="0">
              <a:solidFill>
                <a:srgbClr val="000000"/>
              </a:solidFill>
              <a:latin typeface="Calibri"/>
              <a:ea typeface="Calibri"/>
              <a:cs typeface="Calibri"/>
              <a:sym typeface="Calibri"/>
            </a:endParaRPr>
          </a:p>
        </p:txBody>
      </p:sp>
      <p:sp>
        <p:nvSpPr>
          <p:cNvPr id="2" name="Text Placeholder 1"/>
          <p:cNvSpPr>
            <a:spLocks noGrp="1"/>
          </p:cNvSpPr>
          <p:nvPr>
            <p:ph type="body" idx="1"/>
          </p:nvPr>
        </p:nvSpPr>
        <p:spPr/>
        <p:txBody>
          <a:bodyPr/>
          <a:lstStyle/>
          <a:p>
            <a:endParaRPr lang="en-US"/>
          </a:p>
        </p:txBody>
      </p:sp>
      <p:pic>
        <p:nvPicPr>
          <p:cNvPr id="5" name="Shape 140"/>
          <p:cNvPicPr preferRelativeResize="0">
            <a:picLocks/>
          </p:cNvPicPr>
          <p:nvPr/>
        </p:nvPicPr>
        <p:blipFill rotWithShape="1">
          <a:blip r:embed="rId3">
            <a:alphaModFix/>
          </a:blip>
          <a:srcRect/>
          <a:stretch/>
        </p:blipFill>
        <p:spPr>
          <a:xfrm>
            <a:off x="381000" y="1295400"/>
            <a:ext cx="8229600" cy="5105399"/>
          </a:xfrm>
          <a:prstGeom prst="rect">
            <a:avLst/>
          </a:prstGeom>
          <a:noFill/>
          <a:ln>
            <a:noFill/>
          </a:ln>
        </p:spPr>
      </p:pic>
    </p:spTree>
    <p:extLst>
      <p:ext uri="{BB962C8B-B14F-4D97-AF65-F5344CB8AC3E}">
        <p14:creationId xmlns:p14="http://schemas.microsoft.com/office/powerpoint/2010/main" val="5572631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000000"/>
              </a:buClr>
              <a:buSzPct val="25000"/>
              <a:buFont typeface="Calibri"/>
              <a:buNone/>
            </a:pPr>
            <a:r>
              <a:rPr lang="en-US" sz="3400" b="0" i="0" u="none" strike="noStrike" cap="none" dirty="0">
                <a:solidFill>
                  <a:srgbClr val="000000"/>
                </a:solidFill>
                <a:latin typeface="Calibri"/>
                <a:ea typeface="Calibri"/>
                <a:cs typeface="Calibri"/>
                <a:sym typeface="Calibri"/>
              </a:rPr>
              <a:t>Decision Tree Classifier: Comparison</a:t>
            </a:r>
          </a:p>
        </p:txBody>
      </p:sp>
      <p:graphicFrame>
        <p:nvGraphicFramePr>
          <p:cNvPr id="218" name="Shape 218"/>
          <p:cNvGraphicFramePr/>
          <p:nvPr>
            <p:extLst>
              <p:ext uri="{D42A27DB-BD31-4B8C-83A1-F6EECF244321}">
                <p14:modId xmlns:p14="http://schemas.microsoft.com/office/powerpoint/2010/main" val="1483699440"/>
              </p:ext>
            </p:extLst>
          </p:nvPr>
        </p:nvGraphicFramePr>
        <p:xfrm>
          <a:off x="457200" y="2049085"/>
          <a:ext cx="8229600" cy="2529860"/>
        </p:xfrm>
        <a:graphic>
          <a:graphicData uri="http://schemas.openxmlformats.org/drawingml/2006/table">
            <a:tbl>
              <a:tblPr firstRow="1" bandRow="1">
                <a:noFill/>
                <a:tableStyleId>{4D15D525-A466-480E-A129-50BA9F9F32DD}</a:tableStyleId>
              </a:tblPr>
              <a:tblGrid>
                <a:gridCol w="914400"/>
                <a:gridCol w="1676400"/>
                <a:gridCol w="1905000"/>
                <a:gridCol w="1752600"/>
                <a:gridCol w="1981200"/>
              </a:tblGrid>
              <a:tr h="370850">
                <a:tc>
                  <a:txBody>
                    <a:bodyPr/>
                    <a:lstStyle/>
                    <a:p>
                      <a:pPr marL="0" marR="0" lvl="0" indent="0" algn="l" rtl="0">
                        <a:spcBef>
                          <a:spcPts val="0"/>
                        </a:spcBef>
                        <a:buSzPct val="25000"/>
                        <a:buNone/>
                      </a:pPr>
                      <a:endParaRPr sz="22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buSzPct val="25000"/>
                        <a:buNone/>
                      </a:pPr>
                      <a:r>
                        <a:rPr lang="en-US" sz="2200" dirty="0">
                          <a:latin typeface="Times New Roman"/>
                          <a:ea typeface="Times New Roman"/>
                          <a:cs typeface="Times New Roman"/>
                          <a:sym typeface="Times New Roman"/>
                        </a:rPr>
                        <a:t>Base Model: default tree (CART)</a:t>
                      </a:r>
                    </a:p>
                  </a:txBody>
                  <a:tcPr marL="91450" marR="91450" marT="45725" marB="45725"/>
                </a:tc>
                <a:tc>
                  <a:txBody>
                    <a:bodyPr/>
                    <a:lstStyle/>
                    <a:p>
                      <a:pPr marL="0" marR="0" lvl="0" indent="0" algn="l" rtl="0">
                        <a:spcBef>
                          <a:spcPts val="0"/>
                        </a:spcBef>
                        <a:buSzPct val="25000"/>
                        <a:buNone/>
                      </a:pPr>
                      <a:r>
                        <a:rPr lang="en-US" sz="2200" dirty="0">
                          <a:latin typeface="Times New Roman"/>
                          <a:ea typeface="Times New Roman"/>
                          <a:cs typeface="Times New Roman"/>
                          <a:sym typeface="Times New Roman"/>
                        </a:rPr>
                        <a:t>Tree with best parameter setting (CART)</a:t>
                      </a:r>
                    </a:p>
                  </a:txBody>
                  <a:tcPr marL="91450" marR="91450" marT="45725" marB="45725"/>
                </a:tc>
                <a:tc>
                  <a:txBody>
                    <a:bodyPr/>
                    <a:lstStyle/>
                    <a:p>
                      <a:pPr marL="0" marR="0" lvl="0" indent="0" algn="l" rtl="0">
                        <a:spcBef>
                          <a:spcPts val="0"/>
                        </a:spcBef>
                        <a:buSzPct val="25000"/>
                        <a:buNone/>
                      </a:pPr>
                      <a:r>
                        <a:rPr lang="en-US" sz="2200" dirty="0">
                          <a:latin typeface="Times New Roman"/>
                          <a:ea typeface="Times New Roman"/>
                          <a:cs typeface="Times New Roman"/>
                          <a:sym typeface="Times New Roman"/>
                        </a:rPr>
                        <a:t>Random Forest with best parameter setting</a:t>
                      </a:r>
                    </a:p>
                  </a:txBody>
                  <a:tcPr marL="91450" marR="91450" marT="45725" marB="45725"/>
                </a:tc>
                <a:tc>
                  <a:txBody>
                    <a:bodyPr/>
                    <a:lstStyle/>
                    <a:p>
                      <a:pPr marL="0" marR="0" lvl="0" indent="0" algn="l" rtl="0">
                        <a:spcBef>
                          <a:spcPts val="0"/>
                        </a:spcBef>
                        <a:buSzPct val="25000"/>
                        <a:buNone/>
                      </a:pPr>
                      <a:r>
                        <a:rPr lang="en-US" sz="2200" dirty="0">
                          <a:latin typeface="Times New Roman"/>
                          <a:ea typeface="Times New Roman"/>
                          <a:cs typeface="Times New Roman"/>
                          <a:sym typeface="Times New Roman"/>
                        </a:rPr>
                        <a:t>Gradient boosting with best parameter setting</a:t>
                      </a:r>
                    </a:p>
                  </a:txBody>
                  <a:tcPr marL="91450" marR="91450" marT="45725" marB="45725"/>
                </a:tc>
              </a:tr>
              <a:tr h="370850">
                <a:tc>
                  <a:txBody>
                    <a:bodyPr/>
                    <a:lstStyle/>
                    <a:p>
                      <a:pPr marL="0" marR="0" lvl="0" indent="0" algn="l" rtl="0">
                        <a:spcBef>
                          <a:spcPts val="0"/>
                        </a:spcBef>
                        <a:buSzPct val="25000"/>
                        <a:buNone/>
                      </a:pPr>
                      <a:r>
                        <a:rPr lang="en-US" sz="2200" dirty="0">
                          <a:latin typeface="Times New Roman"/>
                          <a:ea typeface="Times New Roman"/>
                          <a:cs typeface="Times New Roman"/>
                          <a:sym typeface="Times New Roman"/>
                        </a:rPr>
                        <a:t>Recall Score</a:t>
                      </a:r>
                    </a:p>
                  </a:txBody>
                  <a:tcPr marL="91450" marR="91450" marT="45725" marB="45725"/>
                </a:tc>
                <a:tc>
                  <a:txBody>
                    <a:bodyPr/>
                    <a:lstStyle/>
                    <a:p>
                      <a:pPr marL="0" marR="0" lvl="0" indent="0" algn="l" rtl="0">
                        <a:spcBef>
                          <a:spcPts val="0"/>
                        </a:spcBef>
                        <a:buSzPct val="25000"/>
                        <a:buNone/>
                      </a:pPr>
                      <a:r>
                        <a:rPr lang="en-US" sz="2200" dirty="0">
                          <a:latin typeface="Times New Roman"/>
                          <a:ea typeface="Times New Roman"/>
                          <a:cs typeface="Times New Roman"/>
                          <a:sym typeface="Times New Roman"/>
                        </a:rPr>
                        <a:t>mean: </a:t>
                      </a:r>
                      <a:r>
                        <a:rPr lang="en-US" sz="2200" dirty="0" smtClean="0">
                          <a:latin typeface="Times New Roman"/>
                          <a:ea typeface="Times New Roman"/>
                          <a:cs typeface="Times New Roman"/>
                          <a:sym typeface="Times New Roman"/>
                        </a:rPr>
                        <a:t>0.989</a:t>
                      </a:r>
                      <a:endParaRPr lang="en-US" sz="2200" dirty="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buSzPct val="25000"/>
                        <a:buNone/>
                      </a:pPr>
                      <a:r>
                        <a:rPr lang="en-US" sz="2200" dirty="0" smtClean="0">
                          <a:latin typeface="Times New Roman"/>
                          <a:ea typeface="Times New Roman"/>
                          <a:cs typeface="Times New Roman"/>
                          <a:sym typeface="Times New Roman"/>
                        </a:rPr>
                        <a:t>mean: 0.994</a:t>
                      </a:r>
                      <a:endParaRPr lang="en-US" sz="2200" dirty="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buSzPct val="25000"/>
                        <a:buNone/>
                      </a:pPr>
                      <a:r>
                        <a:rPr lang="en-US" sz="2200" dirty="0" smtClean="0">
                          <a:latin typeface="Times New Roman"/>
                          <a:ea typeface="Times New Roman"/>
                          <a:cs typeface="Times New Roman"/>
                          <a:sym typeface="Times New Roman"/>
                        </a:rPr>
                        <a:t>mean: 0.996</a:t>
                      </a:r>
                      <a:endParaRPr lang="en-US" sz="2200" dirty="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buSzPct val="25000"/>
                        <a:buNone/>
                      </a:pPr>
                      <a:r>
                        <a:rPr lang="en-US" sz="2200" dirty="0">
                          <a:latin typeface="Times New Roman"/>
                          <a:ea typeface="Times New Roman"/>
                          <a:cs typeface="Times New Roman"/>
                          <a:sym typeface="Times New Roman"/>
                        </a:rPr>
                        <a:t>mean: </a:t>
                      </a:r>
                      <a:r>
                        <a:rPr lang="en-US" sz="2200" dirty="0" smtClean="0">
                          <a:latin typeface="Times New Roman"/>
                          <a:ea typeface="Times New Roman"/>
                          <a:cs typeface="Times New Roman"/>
                          <a:sym typeface="Times New Roman"/>
                        </a:rPr>
                        <a:t>0.996</a:t>
                      </a:r>
                      <a:endParaRPr lang="en-US" sz="2200" dirty="0">
                        <a:latin typeface="Times New Roman"/>
                        <a:ea typeface="Times New Roman"/>
                        <a:cs typeface="Times New Roman"/>
                        <a:sym typeface="Times New Roman"/>
                      </a:endParaRP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kern="1200" dirty="0">
                <a:solidFill>
                  <a:prstClr val="black"/>
                </a:solidFill>
                <a:latin typeface="Calibri"/>
                <a:ea typeface="+mj-ea"/>
                <a:cs typeface="+mj-cs"/>
              </a:rPr>
              <a:t>Neural </a:t>
            </a:r>
            <a:r>
              <a:rPr lang="en-US" sz="3600" kern="1200" dirty="0" smtClean="0">
                <a:solidFill>
                  <a:prstClr val="black"/>
                </a:solidFill>
                <a:latin typeface="Calibri"/>
                <a:ea typeface="+mj-ea"/>
                <a:cs typeface="+mj-cs"/>
              </a:rPr>
              <a:t>Network</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02" y="1769226"/>
            <a:ext cx="7109996" cy="3850178"/>
          </a:xfrm>
          <a:prstGeom prst="rect">
            <a:avLst/>
          </a:prstGeom>
        </p:spPr>
      </p:pic>
    </p:spTree>
    <p:extLst>
      <p:ext uri="{BB962C8B-B14F-4D97-AF65-F5344CB8AC3E}">
        <p14:creationId xmlns:p14="http://schemas.microsoft.com/office/powerpoint/2010/main" val="1205018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kern="1200" dirty="0">
                <a:solidFill>
                  <a:prstClr val="black"/>
                </a:solidFill>
                <a:latin typeface="Calibri"/>
                <a:ea typeface="+mj-ea"/>
                <a:cs typeface="+mj-cs"/>
              </a:rPr>
              <a:t>Neural Network: Data Preprocessing</a:t>
            </a:r>
            <a:endParaRPr lang="en-US" dirty="0"/>
          </a:p>
        </p:txBody>
      </p:sp>
      <p:sp>
        <p:nvSpPr>
          <p:cNvPr id="3" name="Text Placeholder 2"/>
          <p:cNvSpPr>
            <a:spLocks noGrp="1"/>
          </p:cNvSpPr>
          <p:nvPr>
            <p:ph type="body" idx="1"/>
          </p:nvPr>
        </p:nvSpPr>
        <p:spPr/>
        <p:txBody>
          <a:bodyPr/>
          <a:lstStyle/>
          <a:p>
            <a:pPr marL="342900" lvl="0" indent="-342900">
              <a:lnSpc>
                <a:spcPct val="100000"/>
              </a:lnSpc>
              <a:spcBef>
                <a:spcPct val="20000"/>
              </a:spcBef>
              <a:spcAft>
                <a:spcPts val="0"/>
              </a:spcAft>
              <a:buClrTx/>
              <a:buSzTx/>
              <a:buFont typeface="Arial" panose="020B0604020202020204" pitchFamily="34" charset="0"/>
              <a:buChar char="•"/>
            </a:pPr>
            <a:r>
              <a:rPr lang="en-US" sz="2800" kern="1200" dirty="0">
                <a:solidFill>
                  <a:prstClr val="black"/>
                </a:solidFill>
                <a:latin typeface="Calibri"/>
                <a:ea typeface="+mn-ea"/>
                <a:cs typeface="+mn-cs"/>
              </a:rPr>
              <a:t>Create one binary variable for each class label</a:t>
            </a:r>
          </a:p>
          <a:p>
            <a:pPr marL="342900" lvl="0" indent="-342900">
              <a:lnSpc>
                <a:spcPct val="100000"/>
              </a:lnSpc>
              <a:spcBef>
                <a:spcPct val="20000"/>
              </a:spcBef>
              <a:spcAft>
                <a:spcPts val="0"/>
              </a:spcAft>
              <a:buClrTx/>
              <a:buSzTx/>
              <a:buFont typeface="Arial" panose="020B0604020202020204" pitchFamily="34" charset="0"/>
              <a:buChar char="•"/>
            </a:pPr>
            <a:r>
              <a:rPr lang="en-US" sz="2800" kern="1200" dirty="0">
                <a:solidFill>
                  <a:prstClr val="black"/>
                </a:solidFill>
                <a:latin typeface="Calibri"/>
                <a:ea typeface="+mn-ea"/>
                <a:cs typeface="+mn-cs"/>
              </a:rPr>
              <a:t>Rescale continuous features to 0~1 range for better convergence</a:t>
            </a:r>
          </a:p>
          <a:p>
            <a:pPr marL="342900" lvl="0" indent="-342900">
              <a:lnSpc>
                <a:spcPct val="100000"/>
              </a:lnSpc>
              <a:spcBef>
                <a:spcPct val="20000"/>
              </a:spcBef>
              <a:spcAft>
                <a:spcPts val="0"/>
              </a:spcAft>
              <a:buClrTx/>
              <a:buSzTx/>
              <a:buFont typeface="Arial" panose="020B0604020202020204" pitchFamily="34" charset="0"/>
              <a:buChar char="•"/>
            </a:pPr>
            <a:r>
              <a:rPr lang="en-US" sz="2800" kern="1200" dirty="0">
                <a:solidFill>
                  <a:prstClr val="black"/>
                </a:solidFill>
                <a:latin typeface="Calibri"/>
                <a:ea typeface="+mn-ea"/>
                <a:cs typeface="+mn-cs"/>
              </a:rPr>
              <a:t>Split all the data into training set, validation set, and testing set at ratio 7: 1.5 : 1.5</a:t>
            </a:r>
          </a:p>
          <a:p>
            <a:endParaRPr lang="en-US" dirty="0"/>
          </a:p>
        </p:txBody>
      </p:sp>
    </p:spTree>
    <p:extLst>
      <p:ext uri="{BB962C8B-B14F-4D97-AF65-F5344CB8AC3E}">
        <p14:creationId xmlns:p14="http://schemas.microsoft.com/office/powerpoint/2010/main" val="2206145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kern="1200" dirty="0">
                <a:solidFill>
                  <a:prstClr val="black"/>
                </a:solidFill>
                <a:latin typeface="Calibri"/>
                <a:ea typeface="+mj-ea"/>
                <a:cs typeface="+mj-cs"/>
              </a:rPr>
              <a:t>Neural Network: Architecture</a:t>
            </a:r>
            <a:endParaRPr lang="en-US" dirty="0"/>
          </a:p>
        </p:txBody>
      </p:sp>
      <p:sp>
        <p:nvSpPr>
          <p:cNvPr id="3" name="Text Placeholder 2"/>
          <p:cNvSpPr>
            <a:spLocks noGrp="1"/>
          </p:cNvSpPr>
          <p:nvPr>
            <p:ph type="body" idx="1"/>
          </p:nvPr>
        </p:nvSpPr>
        <p:spPr>
          <a:xfrm>
            <a:off x="311700" y="1373618"/>
            <a:ext cx="8520600" cy="4555200"/>
          </a:xfrm>
        </p:spPr>
        <p:txBody>
          <a:bodyPr/>
          <a:lstStyle/>
          <a:p>
            <a:pPr marL="342900" lvl="0" indent="-342900">
              <a:lnSpc>
                <a:spcPct val="100000"/>
              </a:lnSpc>
              <a:spcBef>
                <a:spcPct val="20000"/>
              </a:spcBef>
              <a:spcAft>
                <a:spcPts val="0"/>
              </a:spcAft>
              <a:buClrTx/>
              <a:buSzTx/>
              <a:buFont typeface="Arial" panose="020B0604020202020204" pitchFamily="34" charset="0"/>
              <a:buChar char="•"/>
            </a:pPr>
            <a:r>
              <a:rPr lang="en-US" sz="2800" kern="1200" dirty="0">
                <a:solidFill>
                  <a:prstClr val="black"/>
                </a:solidFill>
                <a:latin typeface="Calibri"/>
                <a:ea typeface="+mn-ea"/>
                <a:cs typeface="+mn-cs"/>
              </a:rPr>
              <a:t>One input layer. The number of neurons comprising the layer is equal to the number of features in the data (= 6)</a:t>
            </a:r>
          </a:p>
          <a:p>
            <a:pPr marL="342900" lvl="0" indent="-342900">
              <a:lnSpc>
                <a:spcPct val="100000"/>
              </a:lnSpc>
              <a:spcBef>
                <a:spcPct val="20000"/>
              </a:spcBef>
              <a:spcAft>
                <a:spcPts val="0"/>
              </a:spcAft>
              <a:buClrTx/>
              <a:buSzTx/>
              <a:buFont typeface="Arial" panose="020B0604020202020204" pitchFamily="34" charset="0"/>
              <a:buChar char="•"/>
            </a:pPr>
            <a:r>
              <a:rPr lang="en-US" sz="2800" kern="1200" dirty="0">
                <a:solidFill>
                  <a:prstClr val="black"/>
                </a:solidFill>
                <a:latin typeface="Calibri"/>
                <a:ea typeface="+mn-ea"/>
                <a:cs typeface="+mn-cs"/>
              </a:rPr>
              <a:t>One output layer. It has one node per class label—a total of 2 neurons. So </a:t>
            </a:r>
            <a:r>
              <a:rPr lang="en-US" sz="2800" i="1" kern="1200" dirty="0">
                <a:solidFill>
                  <a:prstClr val="black"/>
                </a:solidFill>
                <a:latin typeface="Calibri"/>
                <a:ea typeface="+mn-ea"/>
                <a:cs typeface="+mn-cs"/>
              </a:rPr>
              <a:t>softmax</a:t>
            </a:r>
            <a:r>
              <a:rPr lang="en-US" sz="2800" kern="1200" dirty="0">
                <a:solidFill>
                  <a:prstClr val="black"/>
                </a:solidFill>
                <a:latin typeface="Calibri"/>
                <a:ea typeface="+mn-ea"/>
                <a:cs typeface="+mn-cs"/>
              </a:rPr>
              <a:t> function is used for it.</a:t>
            </a:r>
          </a:p>
          <a:p>
            <a:pPr marL="342900" lvl="0" indent="-342900">
              <a:lnSpc>
                <a:spcPct val="100000"/>
              </a:lnSpc>
              <a:spcBef>
                <a:spcPct val="20000"/>
              </a:spcBef>
              <a:spcAft>
                <a:spcPts val="0"/>
              </a:spcAft>
              <a:buClrTx/>
              <a:buSzTx/>
              <a:buFont typeface="Arial" panose="020B0604020202020204" pitchFamily="34" charset="0"/>
              <a:buChar char="•"/>
            </a:pPr>
            <a:r>
              <a:rPr lang="en-US" sz="2800" kern="1200" dirty="0">
                <a:solidFill>
                  <a:prstClr val="black"/>
                </a:solidFill>
                <a:latin typeface="Calibri"/>
                <a:ea typeface="+mn-ea"/>
                <a:cs typeface="+mn-cs"/>
              </a:rPr>
              <a:t>4 hidden layers. Clearly, the data is not linearly separable. We need hidden layers. Picking 4 layers may not improve performance much, but will not hurt either. </a:t>
            </a:r>
          </a:p>
          <a:p>
            <a:endParaRPr lang="en-US" dirty="0"/>
          </a:p>
        </p:txBody>
      </p:sp>
    </p:spTree>
    <p:extLst>
      <p:ext uri="{BB962C8B-B14F-4D97-AF65-F5344CB8AC3E}">
        <p14:creationId xmlns:p14="http://schemas.microsoft.com/office/powerpoint/2010/main" val="10961008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kern="1200" dirty="0">
                <a:solidFill>
                  <a:prstClr val="black"/>
                </a:solidFill>
                <a:latin typeface="Calibri"/>
                <a:ea typeface="+mj-ea"/>
              </a:rPr>
              <a:t>Neural Network: Architecture</a:t>
            </a:r>
            <a:endParaRPr lang="en-US" dirty="0"/>
          </a:p>
        </p:txBody>
      </p:sp>
      <p:sp>
        <p:nvSpPr>
          <p:cNvPr id="3" name="Text Placeholder 2"/>
          <p:cNvSpPr>
            <a:spLocks noGrp="1"/>
          </p:cNvSpPr>
          <p:nvPr>
            <p:ph type="body" idx="1"/>
          </p:nvPr>
        </p:nvSpPr>
        <p:spPr/>
        <p:txBody>
          <a:bodyPr/>
          <a:lstStyle/>
          <a:p>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36633"/>
            <a:ext cx="8458200" cy="4495800"/>
          </a:xfrm>
          <a:prstGeom prst="rect">
            <a:avLst/>
          </a:prstGeom>
        </p:spPr>
      </p:pic>
    </p:spTree>
    <p:extLst>
      <p:ext uri="{BB962C8B-B14F-4D97-AF65-F5344CB8AC3E}">
        <p14:creationId xmlns:p14="http://schemas.microsoft.com/office/powerpoint/2010/main" val="41296246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kern="1200" dirty="0">
                <a:solidFill>
                  <a:prstClr val="black"/>
                </a:solidFill>
                <a:latin typeface="Calibri"/>
                <a:ea typeface="+mj-ea"/>
                <a:cs typeface="+mj-cs"/>
              </a:rPr>
              <a:t>Neural Network: Results</a:t>
            </a:r>
            <a:endParaRPr lang="en-US" dirty="0"/>
          </a:p>
        </p:txBody>
      </p:sp>
      <p:sp>
        <p:nvSpPr>
          <p:cNvPr id="3" name="Text Placeholder 2"/>
          <p:cNvSpPr>
            <a:spLocks noGrp="1"/>
          </p:cNvSpPr>
          <p:nvPr>
            <p:ph type="body" idx="1"/>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476867"/>
            <a:ext cx="6858000" cy="4614966"/>
          </a:xfrm>
          <a:prstGeom prst="rect">
            <a:avLst/>
          </a:prstGeom>
        </p:spPr>
      </p:pic>
    </p:spTree>
    <p:extLst>
      <p:ext uri="{BB962C8B-B14F-4D97-AF65-F5344CB8AC3E}">
        <p14:creationId xmlns:p14="http://schemas.microsoft.com/office/powerpoint/2010/main" val="40315092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dirty="0"/>
              <a:t>Naive Bayes Classifier</a:t>
            </a:r>
          </a:p>
        </p:txBody>
      </p:sp>
      <p:sp>
        <p:nvSpPr>
          <p:cNvPr id="224" name="Shape 224"/>
          <p:cNvSpPr txBox="1">
            <a:spLocks noGrp="1"/>
          </p:cNvSpPr>
          <p:nvPr>
            <p:ph type="body" idx="1"/>
          </p:nvPr>
        </p:nvSpPr>
        <p:spPr>
          <a:xfrm>
            <a:off x="457200" y="1172850"/>
            <a:ext cx="8229600" cy="5024700"/>
          </a:xfrm>
          <a:prstGeom prst="rect">
            <a:avLst/>
          </a:prstGeom>
        </p:spPr>
        <p:txBody>
          <a:bodyPr lIns="91425" tIns="91425" rIns="91425" bIns="91425" anchor="t" anchorCtr="0">
            <a:noAutofit/>
          </a:bodyPr>
          <a:lstStyle/>
          <a:p>
            <a:pPr marL="457200" lvl="0" indent="-381000" rtl="0">
              <a:spcBef>
                <a:spcPts val="0"/>
              </a:spcBef>
              <a:buSzPct val="100000"/>
            </a:pPr>
            <a:r>
              <a:rPr lang="en-US" sz="2400" dirty="0"/>
              <a:t>A probabilistic framework for solving classification problems</a:t>
            </a:r>
          </a:p>
          <a:p>
            <a:pPr marL="457200" lvl="0" indent="-381000" rtl="0">
              <a:lnSpc>
                <a:spcPct val="100000"/>
              </a:lnSpc>
              <a:spcBef>
                <a:spcPts val="0"/>
              </a:spcBef>
              <a:spcAft>
                <a:spcPts val="0"/>
              </a:spcAft>
              <a:buSzPct val="100000"/>
            </a:pPr>
            <a:r>
              <a:rPr lang="en-US" sz="2400" dirty="0"/>
              <a:t>A family of simple probabilistic classifiers based on applying Bayes' theorem with strong (naive) independence assumptions between the features.</a:t>
            </a:r>
          </a:p>
          <a:p>
            <a:pPr marL="457200" lvl="0" indent="-381000" rtl="0">
              <a:lnSpc>
                <a:spcPct val="100000"/>
              </a:lnSpc>
              <a:spcBef>
                <a:spcPts val="0"/>
              </a:spcBef>
              <a:spcAft>
                <a:spcPts val="0"/>
              </a:spcAft>
              <a:buSzPct val="100000"/>
            </a:pPr>
            <a:r>
              <a:rPr lang="en-US" sz="2400" dirty="0"/>
              <a:t>Bayes theorem</a:t>
            </a:r>
            <a:r>
              <a:rPr lang="en-US" sz="2400" dirty="0" smtClean="0"/>
              <a:t>:</a:t>
            </a:r>
          </a:p>
          <a:p>
            <a:pPr marL="457200" lvl="0" indent="-381000" rtl="0">
              <a:lnSpc>
                <a:spcPct val="100000"/>
              </a:lnSpc>
              <a:spcBef>
                <a:spcPts val="0"/>
              </a:spcBef>
              <a:spcAft>
                <a:spcPts val="0"/>
              </a:spcAft>
              <a:buSzPct val="100000"/>
              <a:buNone/>
            </a:pPr>
            <a:endParaRPr lang="en-US" sz="2400" dirty="0"/>
          </a:p>
          <a:p>
            <a:pPr marL="914400" marR="0" lvl="1" indent="-381000" algn="l" rtl="0">
              <a:lnSpc>
                <a:spcPct val="100000"/>
              </a:lnSpc>
              <a:spcBef>
                <a:spcPts val="0"/>
              </a:spcBef>
              <a:spcAft>
                <a:spcPts val="0"/>
              </a:spcAft>
              <a:buSzPct val="100000"/>
            </a:pPr>
            <a:r>
              <a:rPr lang="en-US" sz="2400" dirty="0" smtClean="0"/>
              <a:t>Robust </a:t>
            </a:r>
            <a:r>
              <a:rPr lang="en-US" sz="2400" dirty="0"/>
              <a:t>to isolated noise points</a:t>
            </a:r>
          </a:p>
          <a:p>
            <a:pPr marL="914400" marR="0" lvl="1" indent="-381000" algn="l" rtl="0">
              <a:lnSpc>
                <a:spcPct val="100000"/>
              </a:lnSpc>
              <a:spcBef>
                <a:spcPts val="0"/>
              </a:spcBef>
              <a:spcAft>
                <a:spcPts val="0"/>
              </a:spcAft>
              <a:buSzPct val="100000"/>
            </a:pPr>
            <a:r>
              <a:rPr lang="en-US" sz="2400" dirty="0"/>
              <a:t>Handle missing values by ignoring the instance during probability estimate calculations</a:t>
            </a:r>
          </a:p>
          <a:p>
            <a:pPr marL="914400" marR="0" lvl="1" indent="-381000" algn="l" rtl="0">
              <a:lnSpc>
                <a:spcPct val="100000"/>
              </a:lnSpc>
              <a:spcBef>
                <a:spcPts val="0"/>
              </a:spcBef>
              <a:spcAft>
                <a:spcPts val="0"/>
              </a:spcAft>
              <a:buSzPct val="100000"/>
            </a:pPr>
            <a:r>
              <a:rPr lang="en-US" sz="2400" dirty="0"/>
              <a:t>Robust to irrelevant attributes</a:t>
            </a:r>
          </a:p>
          <a:p>
            <a:pPr marL="914400" marR="0" lvl="1" indent="-381000" algn="l" rtl="0">
              <a:lnSpc>
                <a:spcPct val="100000"/>
              </a:lnSpc>
              <a:spcBef>
                <a:spcPts val="0"/>
              </a:spcBef>
              <a:spcAft>
                <a:spcPts val="0"/>
              </a:spcAft>
              <a:buSzPct val="100000"/>
            </a:pPr>
            <a:r>
              <a:rPr lang="en-US" sz="2400" i="1" dirty="0"/>
              <a:t>Independence assumption may not hold for some attributes</a:t>
            </a:r>
          </a:p>
          <a:p>
            <a:pPr marL="0" lvl="0" indent="0" rtl="0">
              <a:spcBef>
                <a:spcPts val="0"/>
              </a:spcBef>
              <a:buNone/>
            </a:pPr>
            <a:endParaRPr sz="2400" dirty="0"/>
          </a:p>
        </p:txBody>
      </p:sp>
      <p:pic>
        <p:nvPicPr>
          <p:cNvPr id="225" name="Shape 225"/>
          <p:cNvPicPr preferRelativeResize="0"/>
          <p:nvPr/>
        </p:nvPicPr>
        <p:blipFill>
          <a:blip r:embed="rId3">
            <a:alphaModFix/>
          </a:blip>
          <a:stretch>
            <a:fillRect/>
          </a:stretch>
        </p:blipFill>
        <p:spPr>
          <a:xfrm>
            <a:off x="3794071" y="3046757"/>
            <a:ext cx="2531775" cy="679425"/>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dirty="0"/>
              <a:t>Naive Bayes Classifier</a:t>
            </a:r>
          </a:p>
        </p:txBody>
      </p:sp>
      <p:sp>
        <p:nvSpPr>
          <p:cNvPr id="239" name="Shape 239"/>
          <p:cNvSpPr txBox="1">
            <a:spLocks noGrp="1"/>
          </p:cNvSpPr>
          <p:nvPr>
            <p:ph type="body" idx="1"/>
          </p:nvPr>
        </p:nvSpPr>
        <p:spPr>
          <a:xfrm>
            <a:off x="457200" y="1671500"/>
            <a:ext cx="8229600" cy="4526100"/>
          </a:xfrm>
          <a:prstGeom prst="rect">
            <a:avLst/>
          </a:prstGeom>
        </p:spPr>
        <p:txBody>
          <a:bodyPr lIns="91425" tIns="91425" rIns="91425" bIns="91425" anchor="t" anchorCtr="0">
            <a:noAutofit/>
          </a:bodyPr>
          <a:lstStyle/>
          <a:p>
            <a:pPr marL="457200" marR="0" lvl="0" indent="-381000" algn="l" rtl="0">
              <a:lnSpc>
                <a:spcPct val="115000"/>
              </a:lnSpc>
              <a:spcBef>
                <a:spcPts val="640"/>
              </a:spcBef>
              <a:spcAft>
                <a:spcPts val="1600"/>
              </a:spcAft>
              <a:buSzPct val="100000"/>
            </a:pPr>
            <a:r>
              <a:rPr lang="en-US" sz="2400" dirty="0"/>
              <a:t>Use ' caret' to built Naive Bayes Classifier:</a:t>
            </a:r>
          </a:p>
          <a:p>
            <a:pPr marL="0" marR="0" lvl="0" indent="0" algn="l" rtl="0">
              <a:lnSpc>
                <a:spcPct val="115000"/>
              </a:lnSpc>
              <a:spcBef>
                <a:spcPts val="640"/>
              </a:spcBef>
              <a:spcAft>
                <a:spcPts val="1600"/>
              </a:spcAft>
              <a:buNone/>
            </a:pPr>
            <a:endParaRPr sz="2400" dirty="0"/>
          </a:p>
          <a:p>
            <a:pPr marL="0" marR="0" lvl="0" indent="0" algn="l" rtl="0">
              <a:lnSpc>
                <a:spcPct val="115000"/>
              </a:lnSpc>
              <a:spcBef>
                <a:spcPts val="640"/>
              </a:spcBef>
              <a:spcAft>
                <a:spcPts val="1600"/>
              </a:spcAft>
              <a:buNone/>
            </a:pPr>
            <a:endParaRPr sz="2400" dirty="0"/>
          </a:p>
          <a:p>
            <a:pPr marL="0" marR="0" lvl="0" indent="0" algn="l" rtl="0">
              <a:lnSpc>
                <a:spcPct val="115000"/>
              </a:lnSpc>
              <a:spcBef>
                <a:spcPts val="640"/>
              </a:spcBef>
              <a:spcAft>
                <a:spcPts val="1600"/>
              </a:spcAft>
              <a:buNone/>
            </a:pPr>
            <a:endParaRPr sz="2400" dirty="0"/>
          </a:p>
          <a:p>
            <a:pPr marL="0" marR="0" lvl="0" indent="0" algn="l" rtl="0">
              <a:lnSpc>
                <a:spcPct val="115000"/>
              </a:lnSpc>
              <a:spcBef>
                <a:spcPts val="640"/>
              </a:spcBef>
              <a:spcAft>
                <a:spcPts val="1600"/>
              </a:spcAft>
              <a:buNone/>
            </a:pPr>
            <a:endParaRPr sz="2400" dirty="0"/>
          </a:p>
          <a:p>
            <a:pPr marL="0" marR="0" lvl="0" indent="0" algn="l" rtl="0">
              <a:lnSpc>
                <a:spcPct val="115000"/>
              </a:lnSpc>
              <a:spcBef>
                <a:spcPts val="640"/>
              </a:spcBef>
              <a:spcAft>
                <a:spcPts val="1600"/>
              </a:spcAft>
              <a:buNone/>
            </a:pPr>
            <a:endParaRPr sz="2400" dirty="0"/>
          </a:p>
          <a:p>
            <a:pPr marL="0" marR="0" lvl="0" indent="0" algn="l" rtl="0">
              <a:lnSpc>
                <a:spcPct val="115000"/>
              </a:lnSpc>
              <a:spcBef>
                <a:spcPts val="640"/>
              </a:spcBef>
              <a:spcAft>
                <a:spcPts val="1600"/>
              </a:spcAft>
              <a:buNone/>
            </a:pPr>
            <a:endParaRPr sz="2400" dirty="0"/>
          </a:p>
          <a:p>
            <a:pPr marL="0" lvl="0" indent="0" rtl="0">
              <a:spcBef>
                <a:spcPts val="0"/>
              </a:spcBef>
              <a:buNone/>
            </a:pPr>
            <a:endParaRPr sz="2400" dirty="0"/>
          </a:p>
        </p:txBody>
      </p:sp>
      <p:pic>
        <p:nvPicPr>
          <p:cNvPr id="240" name="Shape 240"/>
          <p:cNvPicPr preferRelativeResize="0"/>
          <p:nvPr/>
        </p:nvPicPr>
        <p:blipFill>
          <a:blip r:embed="rId3">
            <a:alphaModFix/>
          </a:blip>
          <a:stretch>
            <a:fillRect/>
          </a:stretch>
        </p:blipFill>
        <p:spPr>
          <a:xfrm>
            <a:off x="457199" y="2824175"/>
            <a:ext cx="8229600" cy="295325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lgn="l">
              <a:spcBef>
                <a:spcPts val="0"/>
              </a:spcBef>
              <a:buNone/>
            </a:pPr>
            <a:r>
              <a:rPr lang="en-US" dirty="0"/>
              <a:t>Project </a:t>
            </a:r>
            <a:r>
              <a:rPr lang="en-US" dirty="0" smtClean="0"/>
              <a:t>Overview</a:t>
            </a:r>
            <a:endParaRPr lang="en-US" dirty="0"/>
          </a:p>
        </p:txBody>
      </p:sp>
      <p:sp>
        <p:nvSpPr>
          <p:cNvPr id="73" name="Shape 73"/>
          <p:cNvSpPr txBox="1">
            <a:spLocks noGrp="1"/>
          </p:cNvSpPr>
          <p:nvPr>
            <p:ph type="body" idx="1"/>
          </p:nvPr>
        </p:nvSpPr>
        <p:spPr>
          <a:xfrm>
            <a:off x="457200" y="1277325"/>
            <a:ext cx="8229600" cy="4848900"/>
          </a:xfrm>
          <a:prstGeom prst="rect">
            <a:avLst/>
          </a:prstGeom>
        </p:spPr>
        <p:txBody>
          <a:bodyPr lIns="91425" tIns="91425" rIns="91425" bIns="91425" anchor="t" anchorCtr="0">
            <a:noAutofit/>
          </a:bodyPr>
          <a:lstStyle/>
          <a:p>
            <a:pPr marL="857250" lvl="1" indent="-381000">
              <a:lnSpc>
                <a:spcPct val="100000"/>
              </a:lnSpc>
              <a:spcBef>
                <a:spcPts val="0"/>
              </a:spcBef>
            </a:pPr>
            <a:r>
              <a:rPr lang="en-US" sz="2000" dirty="0" smtClean="0"/>
              <a:t>Data Analysis</a:t>
            </a:r>
          </a:p>
          <a:p>
            <a:pPr marL="857250" lvl="1" indent="-381000">
              <a:lnSpc>
                <a:spcPct val="100000"/>
              </a:lnSpc>
              <a:spcBef>
                <a:spcPts val="0"/>
              </a:spcBef>
            </a:pPr>
            <a:r>
              <a:rPr lang="en-US" sz="2000" dirty="0" smtClean="0"/>
              <a:t>Data Preprocessing</a:t>
            </a:r>
          </a:p>
          <a:p>
            <a:pPr marL="857250" lvl="1" indent="-381000">
              <a:lnSpc>
                <a:spcPct val="100000"/>
              </a:lnSpc>
              <a:spcBef>
                <a:spcPts val="0"/>
              </a:spcBef>
            </a:pPr>
            <a:r>
              <a:rPr lang="en-US" sz="2000" dirty="0"/>
              <a:t>Feature </a:t>
            </a:r>
            <a:r>
              <a:rPr lang="en-US" sz="2000" dirty="0" smtClean="0"/>
              <a:t>Selection</a:t>
            </a:r>
            <a:endParaRPr lang="en-US" sz="2000" dirty="0"/>
          </a:p>
          <a:p>
            <a:pPr marL="857250" lvl="1" indent="-381000">
              <a:lnSpc>
                <a:spcPct val="100000"/>
              </a:lnSpc>
              <a:spcBef>
                <a:spcPts val="0"/>
              </a:spcBef>
            </a:pPr>
            <a:r>
              <a:rPr lang="en-US" sz="2000" dirty="0"/>
              <a:t>Classifiers</a:t>
            </a:r>
          </a:p>
          <a:p>
            <a:pPr marL="1314450" lvl="2" indent="-342900">
              <a:lnSpc>
                <a:spcPct val="100000"/>
              </a:lnSpc>
              <a:spcBef>
                <a:spcPts val="0"/>
              </a:spcBef>
            </a:pPr>
            <a:r>
              <a:rPr lang="en-US" sz="1400" dirty="0" smtClean="0"/>
              <a:t>Logistic Regression			</a:t>
            </a:r>
          </a:p>
          <a:p>
            <a:pPr marL="1314450" lvl="2" indent="-342900">
              <a:lnSpc>
                <a:spcPct val="100000"/>
              </a:lnSpc>
              <a:spcBef>
                <a:spcPts val="0"/>
              </a:spcBef>
            </a:pPr>
            <a:r>
              <a:rPr lang="en-US" sz="1400" dirty="0" smtClean="0"/>
              <a:t>Decision Tree</a:t>
            </a:r>
          </a:p>
          <a:p>
            <a:pPr marL="1314450" lvl="2" indent="-342900">
              <a:lnSpc>
                <a:spcPct val="100000"/>
              </a:lnSpc>
              <a:spcBef>
                <a:spcPts val="0"/>
              </a:spcBef>
            </a:pPr>
            <a:r>
              <a:rPr lang="en-US" sz="1400" dirty="0" smtClean="0"/>
              <a:t>Neural network</a:t>
            </a:r>
          </a:p>
          <a:p>
            <a:pPr marL="857250" lvl="1" indent="-381000">
              <a:lnSpc>
                <a:spcPct val="100000"/>
              </a:lnSpc>
              <a:spcBef>
                <a:spcPts val="0"/>
              </a:spcBef>
            </a:pPr>
            <a:r>
              <a:rPr lang="en-US" sz="2000" dirty="0" smtClean="0"/>
              <a:t>Model Evaluation</a:t>
            </a:r>
            <a:endParaRPr lang="en-US" sz="2000" dirty="0"/>
          </a:p>
        </p:txBody>
      </p:sp>
      <p:sp>
        <p:nvSpPr>
          <p:cNvPr id="4" name="Shape 73"/>
          <p:cNvSpPr txBox="1">
            <a:spLocks/>
          </p:cNvSpPr>
          <p:nvPr/>
        </p:nvSpPr>
        <p:spPr>
          <a:xfrm>
            <a:off x="3468756" y="3298069"/>
            <a:ext cx="5539408" cy="2730355"/>
          </a:xfrm>
          <a:prstGeom prst="rect">
            <a:avLst/>
          </a:prstGeom>
          <a:noFill/>
          <a:ln>
            <a:noFill/>
          </a:ln>
        </p:spPr>
        <p:txBody>
          <a:bodyPr lIns="91425" tIns="91425" rIns="91425" bIns="91425" anchor="t" anchorCtr="0">
            <a:noAutofit/>
          </a:bodyPr>
          <a:lstStyle/>
          <a:p>
            <a:pPr marL="1314450" lvl="2" indent="-342900">
              <a:spcAft>
                <a:spcPts val="1600"/>
              </a:spcAft>
              <a:buClr>
                <a:schemeClr val="dk1"/>
              </a:buClr>
              <a:buSzPct val="100000"/>
              <a:buFont typeface="Arial"/>
              <a:buChar char="•"/>
              <a:defRPr/>
            </a:pPr>
            <a:r>
              <a:rPr lang="en-US" dirty="0"/>
              <a:t>Naive Bayes</a:t>
            </a:r>
          </a:p>
          <a:p>
            <a:pPr marL="1314450" marR="0" lvl="2" indent="-342900" algn="l" defTabSz="914400" rtl="0" eaLnBrk="1" fontAlgn="auto" latinLnBrk="0" hangingPunct="1">
              <a:lnSpc>
                <a:spcPct val="100000"/>
              </a:lnSpc>
              <a:spcBef>
                <a:spcPts val="0"/>
              </a:spcBef>
              <a:spcAft>
                <a:spcPts val="1600"/>
              </a:spcAft>
              <a:buClr>
                <a:schemeClr val="dk1"/>
              </a:buClr>
              <a:buSzPct val="100000"/>
              <a:buFont typeface="Arial"/>
              <a:buChar char="•"/>
              <a:tabLst/>
              <a:defRPr/>
            </a:pPr>
            <a:r>
              <a:rPr kumimoji="0" lang="en-US" sz="1400" b="0" i="0" u="none" strike="noStrike" kern="0" cap="none" spc="0" normalizeH="0" baseline="0" noProof="0" dirty="0" smtClean="0">
                <a:ln>
                  <a:noFill/>
                </a:ln>
                <a:solidFill>
                  <a:schemeClr val="dk1"/>
                </a:solidFill>
                <a:effectLst/>
                <a:uLnTx/>
                <a:uFillTx/>
                <a:latin typeface="Calibri"/>
                <a:ea typeface="Calibri"/>
                <a:cs typeface="Calibri"/>
                <a:sym typeface="Calibri"/>
              </a:rPr>
              <a:t>Support Vector Machine</a:t>
            </a:r>
          </a:p>
          <a:p>
            <a:pPr marL="1314450" marR="0" lvl="2" indent="-342900" algn="l" defTabSz="914400" rtl="0" eaLnBrk="1" fontAlgn="auto" latinLnBrk="0" hangingPunct="1">
              <a:lnSpc>
                <a:spcPct val="100000"/>
              </a:lnSpc>
              <a:spcBef>
                <a:spcPts val="0"/>
              </a:spcBef>
              <a:spcAft>
                <a:spcPts val="1600"/>
              </a:spcAft>
              <a:buClr>
                <a:schemeClr val="dk1"/>
              </a:buClr>
              <a:buSzPct val="100000"/>
              <a:buFont typeface="Arial"/>
              <a:buChar char="•"/>
              <a:tabLst/>
              <a:defRPr/>
            </a:pPr>
            <a:r>
              <a:rPr kumimoji="0" lang="en-US" sz="1400" b="0" i="0" u="none" strike="noStrike" kern="0" cap="none" spc="0" normalizeH="0" baseline="0" noProof="0" dirty="0" smtClean="0">
                <a:ln>
                  <a:noFill/>
                </a:ln>
                <a:solidFill>
                  <a:schemeClr val="dk1"/>
                </a:solidFill>
                <a:effectLst/>
                <a:uLnTx/>
                <a:uFillTx/>
                <a:latin typeface="Calibri"/>
                <a:ea typeface="Calibri"/>
                <a:cs typeface="Calibri"/>
                <a:sym typeface="Calibri"/>
              </a:rPr>
              <a:t>K-nearest Neighbors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dirty="0"/>
              <a:t>Naive Bayes Classifier</a:t>
            </a:r>
          </a:p>
        </p:txBody>
      </p:sp>
      <p:sp>
        <p:nvSpPr>
          <p:cNvPr id="253" name="Shape 253"/>
          <p:cNvSpPr txBox="1">
            <a:spLocks noGrp="1"/>
          </p:cNvSpPr>
          <p:nvPr>
            <p:ph type="body" idx="1"/>
          </p:nvPr>
        </p:nvSpPr>
        <p:spPr>
          <a:xfrm>
            <a:off x="457200" y="1279800"/>
            <a:ext cx="8229600" cy="4917900"/>
          </a:xfrm>
          <a:prstGeom prst="rect">
            <a:avLst/>
          </a:prstGeom>
        </p:spPr>
        <p:txBody>
          <a:bodyPr lIns="91425" tIns="91425" rIns="91425" bIns="91425" anchor="t" anchorCtr="0">
            <a:noAutofit/>
          </a:bodyPr>
          <a:lstStyle/>
          <a:p>
            <a:pPr marL="457200" lvl="0" indent="-381000" rtl="0">
              <a:spcBef>
                <a:spcPts val="0"/>
              </a:spcBef>
              <a:spcAft>
                <a:spcPts val="0"/>
              </a:spcAft>
              <a:buSzPct val="100000"/>
            </a:pPr>
            <a:r>
              <a:rPr lang="en-US" sz="2400" dirty="0"/>
              <a:t>Based on the above result, we can use the parameters (fL = 0, usekernel = TRUE, adjust = 1) to build a better classifier</a:t>
            </a:r>
          </a:p>
          <a:p>
            <a:pPr marL="0" lvl="0" indent="0" rtl="0">
              <a:spcBef>
                <a:spcPts val="0"/>
              </a:spcBef>
              <a:spcAft>
                <a:spcPts val="0"/>
              </a:spcAft>
              <a:buNone/>
            </a:pPr>
            <a:endParaRPr sz="2400" dirty="0"/>
          </a:p>
          <a:p>
            <a:pPr marL="0" lvl="0" indent="0" rtl="0">
              <a:spcBef>
                <a:spcPts val="0"/>
              </a:spcBef>
              <a:spcAft>
                <a:spcPts val="0"/>
              </a:spcAft>
              <a:buNone/>
            </a:pPr>
            <a:endParaRPr sz="2400" dirty="0"/>
          </a:p>
          <a:p>
            <a:pPr marL="0" lvl="0" indent="0" rtl="0">
              <a:spcBef>
                <a:spcPts val="0"/>
              </a:spcBef>
              <a:spcAft>
                <a:spcPts val="0"/>
              </a:spcAft>
              <a:buNone/>
            </a:pPr>
            <a:endParaRPr sz="2400" dirty="0"/>
          </a:p>
          <a:p>
            <a:pPr marL="0" lvl="0" indent="0" rtl="0">
              <a:spcBef>
                <a:spcPts val="0"/>
              </a:spcBef>
              <a:spcAft>
                <a:spcPts val="0"/>
              </a:spcAft>
              <a:buNone/>
            </a:pPr>
            <a:endParaRPr sz="2400" dirty="0"/>
          </a:p>
          <a:p>
            <a:pPr marL="0" lvl="0" indent="0" rtl="0">
              <a:spcBef>
                <a:spcPts val="0"/>
              </a:spcBef>
              <a:spcAft>
                <a:spcPts val="0"/>
              </a:spcAft>
              <a:buNone/>
            </a:pPr>
            <a:endParaRPr sz="2400" dirty="0"/>
          </a:p>
          <a:p>
            <a:pPr marL="0" lvl="0" indent="0" rtl="0">
              <a:spcBef>
                <a:spcPts val="0"/>
              </a:spcBef>
              <a:spcAft>
                <a:spcPts val="0"/>
              </a:spcAft>
              <a:buNone/>
            </a:pPr>
            <a:endParaRPr sz="2400" dirty="0"/>
          </a:p>
          <a:p>
            <a:pPr marL="0" lvl="0" indent="0" rtl="0">
              <a:spcBef>
                <a:spcPts val="0"/>
              </a:spcBef>
              <a:spcAft>
                <a:spcPts val="0"/>
              </a:spcAft>
              <a:buNone/>
            </a:pPr>
            <a:endParaRPr sz="2400" dirty="0"/>
          </a:p>
          <a:p>
            <a:pPr marL="457200" marR="0" lvl="0" indent="-381000" algn="l" rtl="0">
              <a:lnSpc>
                <a:spcPct val="115000"/>
              </a:lnSpc>
              <a:spcBef>
                <a:spcPts val="0"/>
              </a:spcBef>
              <a:spcAft>
                <a:spcPts val="0"/>
              </a:spcAft>
              <a:buSzPct val="100000"/>
            </a:pPr>
            <a:r>
              <a:rPr lang="en-US" sz="2400" dirty="0"/>
              <a:t>The accuracy is 0.8711445, recall score is 0.912132.</a:t>
            </a:r>
          </a:p>
          <a:p>
            <a:pPr marL="457200" marR="0" lvl="0" indent="-381000" algn="l" rtl="0">
              <a:lnSpc>
                <a:spcPct val="115000"/>
              </a:lnSpc>
              <a:spcBef>
                <a:spcPts val="0"/>
              </a:spcBef>
              <a:spcAft>
                <a:spcPts val="0"/>
              </a:spcAft>
              <a:buSzPct val="100000"/>
            </a:pPr>
            <a:r>
              <a:rPr lang="en-US" sz="2400" dirty="0"/>
              <a:t>The result is better than before (0.8510552, 0.8433451).</a:t>
            </a:r>
          </a:p>
          <a:p>
            <a:pPr marL="0" lvl="0" indent="0" rtl="0">
              <a:spcBef>
                <a:spcPts val="0"/>
              </a:spcBef>
              <a:spcAft>
                <a:spcPts val="0"/>
              </a:spcAft>
              <a:buNone/>
            </a:pPr>
            <a:endParaRPr sz="2400" dirty="0"/>
          </a:p>
          <a:p>
            <a:pPr marL="0" lvl="0" indent="0" rtl="0">
              <a:spcBef>
                <a:spcPts val="0"/>
              </a:spcBef>
              <a:spcAft>
                <a:spcPts val="0"/>
              </a:spcAft>
              <a:buNone/>
            </a:pPr>
            <a:endParaRPr sz="2400" dirty="0"/>
          </a:p>
        </p:txBody>
      </p:sp>
      <p:pic>
        <p:nvPicPr>
          <p:cNvPr id="254" name="Shape 254"/>
          <p:cNvPicPr preferRelativeResize="0"/>
          <p:nvPr/>
        </p:nvPicPr>
        <p:blipFill>
          <a:blip r:embed="rId3">
            <a:alphaModFix/>
          </a:blip>
          <a:stretch>
            <a:fillRect/>
          </a:stretch>
        </p:blipFill>
        <p:spPr>
          <a:xfrm>
            <a:off x="457199" y="2496327"/>
            <a:ext cx="8229599" cy="2484872"/>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k-nearest neighbor classification</a:t>
            </a:r>
            <a:r>
              <a:rPr lang="en-US" dirty="0" smtClean="0">
                <a:effectLst/>
              </a:rPr>
              <a:t>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3263" y="2658071"/>
            <a:ext cx="2657475" cy="2400300"/>
          </a:xfrm>
        </p:spPr>
      </p:pic>
    </p:spTree>
    <p:extLst>
      <p:ext uri="{BB962C8B-B14F-4D97-AF65-F5344CB8AC3E}">
        <p14:creationId xmlns:p14="http://schemas.microsoft.com/office/powerpoint/2010/main" val="4748302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r>
              <a:rPr lang="en-US" b="1" dirty="0" smtClean="0"/>
              <a:t> of k-nearest neighbor classification</a:t>
            </a:r>
            <a:endParaRPr lang="en-US" dirty="0"/>
          </a:p>
        </p:txBody>
      </p:sp>
      <p:graphicFrame>
        <p:nvGraphicFramePr>
          <p:cNvPr id="4" name="Diagram 3"/>
          <p:cNvGraphicFramePr/>
          <p:nvPr>
            <p:extLst>
              <p:ext uri="{D42A27DB-BD31-4B8C-83A1-F6EECF244321}">
                <p14:modId xmlns:p14="http://schemas.microsoft.com/office/powerpoint/2010/main" val="461799496"/>
              </p:ext>
            </p:extLst>
          </p:nvPr>
        </p:nvGraphicFramePr>
        <p:xfrm>
          <a:off x="1524000" y="21018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3127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Find the best k number</a:t>
            </a:r>
            <a:endParaRPr lang="en-US" b="1" dirty="0"/>
          </a:p>
        </p:txBody>
      </p:sp>
      <p:pic>
        <p:nvPicPr>
          <p:cNvPr id="4" name="Picture 3" descr="../../pic/Screen%20Shot%202017-07-10%20at%202.25.52%20PM.png"/>
          <p:cNvPicPr/>
          <p:nvPr/>
        </p:nvPicPr>
        <p:blipFill>
          <a:blip r:embed="rId2">
            <a:extLst>
              <a:ext uri="{28A0092B-C50C-407E-A947-70E740481C1C}">
                <a14:useLocalDpi xmlns:a14="http://schemas.microsoft.com/office/drawing/2010/main" val="0"/>
              </a:ext>
            </a:extLst>
          </a:blip>
          <a:srcRect/>
          <a:stretch>
            <a:fillRect/>
          </a:stretch>
        </p:blipFill>
        <p:spPr bwMode="auto">
          <a:xfrm>
            <a:off x="482735" y="2125266"/>
            <a:ext cx="4457700" cy="1905000"/>
          </a:xfrm>
          <a:prstGeom prst="rect">
            <a:avLst/>
          </a:prstGeom>
          <a:noFill/>
          <a:ln>
            <a:noFill/>
          </a:ln>
        </p:spPr>
      </p:pic>
      <p:pic>
        <p:nvPicPr>
          <p:cNvPr id="5" name="Picture 4" descr="../../pic/Screen%20Shot%202017-07-10%20at%202.25.59%20PM.png"/>
          <p:cNvPicPr/>
          <p:nvPr/>
        </p:nvPicPr>
        <p:blipFill>
          <a:blip r:embed="rId3">
            <a:extLst>
              <a:ext uri="{28A0092B-C50C-407E-A947-70E740481C1C}">
                <a14:useLocalDpi xmlns:a14="http://schemas.microsoft.com/office/drawing/2010/main" val="0"/>
              </a:ext>
            </a:extLst>
          </a:blip>
          <a:srcRect/>
          <a:stretch>
            <a:fillRect/>
          </a:stretch>
        </p:blipFill>
        <p:spPr bwMode="auto">
          <a:xfrm>
            <a:off x="482735" y="4042570"/>
            <a:ext cx="2543175" cy="695325"/>
          </a:xfrm>
          <a:prstGeom prst="rect">
            <a:avLst/>
          </a:prstGeom>
          <a:noFill/>
          <a:ln>
            <a:noFill/>
          </a:ln>
        </p:spPr>
      </p:pic>
      <p:pic>
        <p:nvPicPr>
          <p:cNvPr id="6" name="Picture 5" descr="../../pic/Screen%20Shot%202017-07-10%20at%208.55.47%20PM.png"/>
          <p:cNvPicPr/>
          <p:nvPr/>
        </p:nvPicPr>
        <p:blipFill rotWithShape="1">
          <a:blip r:embed="rId4">
            <a:extLst>
              <a:ext uri="{28A0092B-C50C-407E-A947-70E740481C1C}">
                <a14:useLocalDpi xmlns:a14="http://schemas.microsoft.com/office/drawing/2010/main" val="0"/>
              </a:ext>
            </a:extLst>
          </a:blip>
          <a:srcRect t="36726"/>
          <a:stretch/>
        </p:blipFill>
        <p:spPr bwMode="auto">
          <a:xfrm>
            <a:off x="4286250" y="4343400"/>
            <a:ext cx="4400550" cy="1362075"/>
          </a:xfrm>
          <a:prstGeom prst="rect">
            <a:avLst/>
          </a:prstGeom>
          <a:noFill/>
          <a:ln>
            <a:noFill/>
          </a:ln>
          <a:extLst>
            <a:ext uri="{53640926-AAD7-44D8-BBD7-CCE9431645EC}">
              <a14:shadowObscured xmlns:a14="http://schemas.microsoft.com/office/drawing/2010/main"/>
            </a:ext>
          </a:extLst>
        </p:spPr>
      </p:pic>
      <p:grpSp>
        <p:nvGrpSpPr>
          <p:cNvPr id="10" name="Group 9"/>
          <p:cNvGrpSpPr/>
          <p:nvPr/>
        </p:nvGrpSpPr>
        <p:grpSpPr>
          <a:xfrm>
            <a:off x="5490669" y="2785645"/>
            <a:ext cx="1601390" cy="960834"/>
            <a:chOff x="7143" y="2068777"/>
            <a:chExt cx="2135187" cy="1281112"/>
          </a:xfrm>
        </p:grpSpPr>
        <p:sp>
          <p:nvSpPr>
            <p:cNvPr id="11" name="Rounded Rectangle 10"/>
            <p:cNvSpPr/>
            <p:nvPr/>
          </p:nvSpPr>
          <p:spPr>
            <a:xfrm>
              <a:off x="7143" y="2068777"/>
              <a:ext cx="2135187" cy="128111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44665" y="2106299"/>
              <a:ext cx="2060143" cy="12060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US" sz="1800" kern="1200" dirty="0"/>
                <a:t>Results and confusion table</a:t>
              </a:r>
            </a:p>
          </p:txBody>
        </p:sp>
      </p:grpSp>
    </p:spTree>
    <p:extLst>
      <p:ext uri="{BB962C8B-B14F-4D97-AF65-F5344CB8AC3E}">
        <p14:creationId xmlns:p14="http://schemas.microsoft.com/office/powerpoint/2010/main" val="6138203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Screen%20Shot%202017-07-10%20at%203.44.15%20PM.png"/>
          <p:cNvPicPr/>
          <p:nvPr/>
        </p:nvPicPr>
        <p:blipFill>
          <a:blip r:embed="rId3">
            <a:extLst>
              <a:ext uri="{28A0092B-C50C-407E-A947-70E740481C1C}">
                <a14:useLocalDpi xmlns:a14="http://schemas.microsoft.com/office/drawing/2010/main" val="0"/>
              </a:ext>
            </a:extLst>
          </a:blip>
          <a:srcRect/>
          <a:stretch>
            <a:fillRect/>
          </a:stretch>
        </p:blipFill>
        <p:spPr bwMode="auto">
          <a:xfrm>
            <a:off x="3324950" y="2964970"/>
            <a:ext cx="4457700" cy="1609725"/>
          </a:xfrm>
          <a:prstGeom prst="rect">
            <a:avLst/>
          </a:prstGeom>
          <a:noFill/>
          <a:ln>
            <a:solidFill>
              <a:schemeClr val="tx1"/>
            </a:solidFill>
          </a:ln>
        </p:spPr>
      </p:pic>
      <p:pic>
        <p:nvPicPr>
          <p:cNvPr id="5" name="Picture 4" descr="../../pic/Screen%20Shot%202017-07-10%20at%203.44.23%20PM.png"/>
          <p:cNvPicPr/>
          <p:nvPr/>
        </p:nvPicPr>
        <p:blipFill>
          <a:blip r:embed="rId4">
            <a:extLst>
              <a:ext uri="{28A0092B-C50C-407E-A947-70E740481C1C}">
                <a14:useLocalDpi xmlns:a14="http://schemas.microsoft.com/office/drawing/2010/main" val="0"/>
              </a:ext>
            </a:extLst>
          </a:blip>
          <a:srcRect/>
          <a:stretch>
            <a:fillRect/>
          </a:stretch>
        </p:blipFill>
        <p:spPr bwMode="auto">
          <a:xfrm>
            <a:off x="3324950" y="4750312"/>
            <a:ext cx="4457700" cy="971550"/>
          </a:xfrm>
          <a:prstGeom prst="rect">
            <a:avLst/>
          </a:prstGeom>
          <a:noFill/>
          <a:ln>
            <a:solidFill>
              <a:schemeClr val="tx1"/>
            </a:solidFill>
          </a:ln>
        </p:spPr>
      </p:pic>
      <p:pic>
        <p:nvPicPr>
          <p:cNvPr id="6" name="Picture 5" descr="../../pic/Screen%20Shot%202017-07-10%20at%203.39.29%20PM.png"/>
          <p:cNvPicPr/>
          <p:nvPr/>
        </p:nvPicPr>
        <p:blipFill rotWithShape="1">
          <a:blip r:embed="rId5">
            <a:extLst>
              <a:ext uri="{28A0092B-C50C-407E-A947-70E740481C1C}">
                <a14:useLocalDpi xmlns:a14="http://schemas.microsoft.com/office/drawing/2010/main" val="0"/>
              </a:ext>
            </a:extLst>
          </a:blip>
          <a:srcRect t="49279"/>
          <a:stretch/>
        </p:blipFill>
        <p:spPr bwMode="auto">
          <a:xfrm>
            <a:off x="3324950" y="2137145"/>
            <a:ext cx="3429000" cy="652208"/>
          </a:xfrm>
          <a:prstGeom prst="rect">
            <a:avLst/>
          </a:prstGeom>
          <a:noFill/>
          <a:ln>
            <a:solidFill>
              <a:schemeClr val="tx1"/>
            </a:solidFill>
          </a:ln>
        </p:spPr>
      </p:pic>
      <p:grpSp>
        <p:nvGrpSpPr>
          <p:cNvPr id="7" name="Group 6"/>
          <p:cNvGrpSpPr/>
          <p:nvPr/>
        </p:nvGrpSpPr>
        <p:grpSpPr>
          <a:xfrm>
            <a:off x="1521784" y="1982832"/>
            <a:ext cx="1601390" cy="960834"/>
            <a:chOff x="2996406" y="2068777"/>
            <a:chExt cx="2135187" cy="1281112"/>
          </a:xfrm>
        </p:grpSpPr>
        <p:sp>
          <p:nvSpPr>
            <p:cNvPr id="8" name="Rounded Rectangle 7"/>
            <p:cNvSpPr/>
            <p:nvPr/>
          </p:nvSpPr>
          <p:spPr>
            <a:xfrm>
              <a:off x="2996406" y="2068777"/>
              <a:ext cx="2135187" cy="128111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3033928" y="2106299"/>
              <a:ext cx="2060143" cy="12060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US" sz="1800" kern="1200" dirty="0"/>
                <a:t>Create the folds </a:t>
              </a:r>
            </a:p>
          </p:txBody>
        </p:sp>
      </p:grpSp>
      <p:grpSp>
        <p:nvGrpSpPr>
          <p:cNvPr id="10" name="Group 9"/>
          <p:cNvGrpSpPr/>
          <p:nvPr/>
        </p:nvGrpSpPr>
        <p:grpSpPr>
          <a:xfrm>
            <a:off x="1521784" y="3289415"/>
            <a:ext cx="1601390" cy="960834"/>
            <a:chOff x="5985668" y="2068777"/>
            <a:chExt cx="2135187" cy="1281112"/>
          </a:xfrm>
        </p:grpSpPr>
        <p:sp>
          <p:nvSpPr>
            <p:cNvPr id="11" name="Rounded Rectangle 10"/>
            <p:cNvSpPr/>
            <p:nvPr/>
          </p:nvSpPr>
          <p:spPr>
            <a:xfrm>
              <a:off x="5985668" y="2068777"/>
              <a:ext cx="2135187" cy="128111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6023190" y="2106299"/>
              <a:ext cx="2060143" cy="12060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US" sz="1800" kern="1200" dirty="0"/>
                <a:t>Iterate 10 times</a:t>
              </a:r>
            </a:p>
          </p:txBody>
        </p:sp>
      </p:grpSp>
      <p:grpSp>
        <p:nvGrpSpPr>
          <p:cNvPr id="13" name="Group 12"/>
          <p:cNvGrpSpPr/>
          <p:nvPr/>
        </p:nvGrpSpPr>
        <p:grpSpPr>
          <a:xfrm>
            <a:off x="1493642" y="4750312"/>
            <a:ext cx="1601390" cy="960834"/>
            <a:chOff x="5985668" y="2068777"/>
            <a:chExt cx="2135187" cy="1281112"/>
          </a:xfrm>
        </p:grpSpPr>
        <p:sp>
          <p:nvSpPr>
            <p:cNvPr id="14" name="Rounded Rectangle 13"/>
            <p:cNvSpPr/>
            <p:nvPr/>
          </p:nvSpPr>
          <p:spPr>
            <a:xfrm>
              <a:off x="5985668" y="2068777"/>
              <a:ext cx="2135187" cy="128111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6023190" y="2106299"/>
              <a:ext cx="2060143" cy="12060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US" sz="1800" kern="1200" dirty="0"/>
                <a:t>rowMeans of the metric after CV</a:t>
              </a:r>
            </a:p>
          </p:txBody>
        </p:sp>
      </p:grpSp>
      <p:sp>
        <p:nvSpPr>
          <p:cNvPr id="16" name="Title 1"/>
          <p:cNvSpPr>
            <a:spLocks noGrp="1"/>
          </p:cNvSpPr>
          <p:nvPr>
            <p:ph type="title"/>
          </p:nvPr>
        </p:nvSpPr>
        <p:spPr>
          <a:xfrm>
            <a:off x="628650" y="1131094"/>
            <a:ext cx="7886700" cy="994172"/>
          </a:xfrm>
        </p:spPr>
        <p:txBody>
          <a:bodyPr/>
          <a:lstStyle/>
          <a:p>
            <a:pPr algn="ctr"/>
            <a:r>
              <a:rPr lang="en-US" dirty="0" smtClean="0"/>
              <a:t>knn and Cross validation</a:t>
            </a:r>
            <a:endParaRPr lang="en-US" dirty="0"/>
          </a:p>
        </p:txBody>
      </p:sp>
    </p:spTree>
    <p:extLst>
      <p:ext uri="{BB962C8B-B14F-4D97-AF65-F5344CB8AC3E}">
        <p14:creationId xmlns:p14="http://schemas.microsoft.com/office/powerpoint/2010/main" val="2113875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Evaluation</a:t>
            </a:r>
            <a:endParaRPr lang="en-US" dirty="0"/>
          </a:p>
        </p:txBody>
      </p:sp>
      <p:sp>
        <p:nvSpPr>
          <p:cNvPr id="3" name="Text Placeholder 2"/>
          <p:cNvSpPr>
            <a:spLocks noGrp="1"/>
          </p:cNvSpPr>
          <p:nvPr>
            <p:ph type="body" idx="1"/>
          </p:nvPr>
        </p:nvSpPr>
        <p:spPr/>
        <p:txBody>
          <a:bodyPr/>
          <a:lstStyle/>
          <a:p>
            <a:r>
              <a:rPr lang="en-US" dirty="0" smtClean="0"/>
              <a:t>Metrics for Performance Evaluation: recall</a:t>
            </a:r>
          </a:p>
          <a:p>
            <a:r>
              <a:rPr lang="en-US" dirty="0" smtClean="0"/>
              <a:t>Methods for </a:t>
            </a:r>
            <a:r>
              <a:rPr lang="en-US" dirty="0"/>
              <a:t>Performance </a:t>
            </a:r>
            <a:r>
              <a:rPr lang="en-US" dirty="0" smtClean="0"/>
              <a:t>Evaluation: cross-validation</a:t>
            </a:r>
          </a:p>
          <a:p>
            <a:r>
              <a:rPr lang="en-US" dirty="0" smtClean="0"/>
              <a:t>Model Comparison</a:t>
            </a:r>
          </a:p>
        </p:txBody>
      </p:sp>
    </p:spTree>
    <p:extLst>
      <p:ext uri="{BB962C8B-B14F-4D97-AF65-F5344CB8AC3E}">
        <p14:creationId xmlns:p14="http://schemas.microsoft.com/office/powerpoint/2010/main" val="3809397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classifiers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6223723"/>
              </p:ext>
            </p:extLst>
          </p:nvPr>
        </p:nvGraphicFramePr>
        <p:xfrm>
          <a:off x="345990" y="1417637"/>
          <a:ext cx="8229600" cy="4851499"/>
        </p:xfrm>
        <a:graphic>
          <a:graphicData uri="http://schemas.openxmlformats.org/drawingml/2006/table">
            <a:tbl>
              <a:tblPr firstRow="1" bandRow="1">
                <a:tableStyleId>{828A302A-937F-4305-9394-92D6F78902F9}</a:tableStyleId>
              </a:tblPr>
              <a:tblGrid>
                <a:gridCol w="914399"/>
                <a:gridCol w="1507525"/>
                <a:gridCol w="1445740"/>
                <a:gridCol w="1507524"/>
                <a:gridCol w="1482812"/>
                <a:gridCol w="1371600"/>
              </a:tblGrid>
              <a:tr h="1878014">
                <a:tc>
                  <a:txBody>
                    <a:bodyPr/>
                    <a:lstStyle/>
                    <a:p>
                      <a:pPr marL="0" marR="0" lvl="0" indent="0" algn="ctr" rtl="0">
                        <a:spcBef>
                          <a:spcPts val="0"/>
                        </a:spcBef>
                        <a:buSzPct val="25000"/>
                        <a:buNone/>
                      </a:pPr>
                      <a:endParaRPr sz="2000" dirty="0">
                        <a:latin typeface="+mn-lt"/>
                        <a:ea typeface="Times New Roman"/>
                        <a:cs typeface="Times New Roman"/>
                        <a:sym typeface="Times New Roman"/>
                      </a:endParaRPr>
                    </a:p>
                  </a:txBody>
                  <a:tcPr marL="91450" marR="91450" marT="45725" marB="45725"/>
                </a:tc>
                <a:tc>
                  <a:txBody>
                    <a:bodyPr/>
                    <a:lstStyle/>
                    <a:p>
                      <a:pPr marL="0" marR="0" lvl="0" indent="0" algn="ctr" rtl="0">
                        <a:spcBef>
                          <a:spcPts val="0"/>
                        </a:spcBef>
                        <a:buSzPct val="25000"/>
                        <a:buNone/>
                      </a:pPr>
                      <a:r>
                        <a:rPr lang="en-US" sz="2000" dirty="0">
                          <a:latin typeface="+mn-lt"/>
                          <a:ea typeface="Times New Roman"/>
                          <a:cs typeface="Times New Roman"/>
                          <a:sym typeface="Times New Roman"/>
                        </a:rPr>
                        <a:t>Base Model: default tree (CART)</a:t>
                      </a:r>
                    </a:p>
                  </a:txBody>
                  <a:tcPr marL="91450" marR="91450" marT="45725" marB="45725"/>
                </a:tc>
                <a:tc>
                  <a:txBody>
                    <a:bodyPr/>
                    <a:lstStyle/>
                    <a:p>
                      <a:pPr marL="0" marR="0" lvl="0" indent="0" algn="ctr" rtl="0">
                        <a:spcBef>
                          <a:spcPts val="0"/>
                        </a:spcBef>
                        <a:buSzPct val="25000"/>
                        <a:buNone/>
                      </a:pPr>
                      <a:r>
                        <a:rPr lang="en-US" sz="2000" dirty="0">
                          <a:latin typeface="+mn-lt"/>
                          <a:ea typeface="Times New Roman"/>
                          <a:cs typeface="Times New Roman"/>
                          <a:sym typeface="Times New Roman"/>
                        </a:rPr>
                        <a:t>Tree with best parameter setting (CART)</a:t>
                      </a:r>
                    </a:p>
                  </a:txBody>
                  <a:tcPr marL="91450" marR="91450" marT="45725" marB="45725"/>
                </a:tc>
                <a:tc>
                  <a:txBody>
                    <a:bodyPr/>
                    <a:lstStyle/>
                    <a:p>
                      <a:pPr marL="0" marR="0" lvl="0" indent="0" algn="ctr" rtl="0">
                        <a:spcBef>
                          <a:spcPts val="0"/>
                        </a:spcBef>
                        <a:buSzPct val="25000"/>
                        <a:buNone/>
                      </a:pPr>
                      <a:r>
                        <a:rPr lang="en-US" sz="2000" dirty="0">
                          <a:latin typeface="+mn-lt"/>
                          <a:ea typeface="Times New Roman"/>
                          <a:cs typeface="Times New Roman"/>
                          <a:sym typeface="Times New Roman"/>
                        </a:rPr>
                        <a:t>Random Forest with best parameter setting</a:t>
                      </a:r>
                    </a:p>
                  </a:txBody>
                  <a:tcPr marL="91450" marR="91450" marT="45725" marB="45725"/>
                </a:tc>
                <a:tc>
                  <a:txBody>
                    <a:bodyPr/>
                    <a:lstStyle/>
                    <a:p>
                      <a:pPr marL="0" marR="0" lvl="0" indent="0" algn="ctr" rtl="0">
                        <a:spcBef>
                          <a:spcPts val="0"/>
                        </a:spcBef>
                        <a:buSzPct val="25000"/>
                        <a:buNone/>
                      </a:pPr>
                      <a:r>
                        <a:rPr lang="en-US" sz="2000" dirty="0">
                          <a:latin typeface="+mn-lt"/>
                          <a:ea typeface="Times New Roman"/>
                          <a:cs typeface="Times New Roman"/>
                          <a:sym typeface="Times New Roman"/>
                        </a:rPr>
                        <a:t>Gradient boosting with best parameter setting</a:t>
                      </a:r>
                    </a:p>
                  </a:txBody>
                  <a:tcPr marL="91450" marR="91450" marT="45725" marB="45725"/>
                </a:tc>
                <a:tc>
                  <a:txBody>
                    <a:bodyPr/>
                    <a:lstStyle/>
                    <a:p>
                      <a:pPr marL="0" marR="0" lvl="0" indent="0" algn="ctr" rtl="0">
                        <a:spcBef>
                          <a:spcPts val="0"/>
                        </a:spcBef>
                        <a:buSzPct val="25000"/>
                        <a:buNone/>
                      </a:pPr>
                      <a:r>
                        <a:rPr lang="en-US" sz="2000" dirty="0" smtClean="0">
                          <a:latin typeface="+mn-lt"/>
                          <a:ea typeface="Times New Roman"/>
                          <a:cs typeface="Times New Roman"/>
                          <a:sym typeface="Times New Roman"/>
                        </a:rPr>
                        <a:t>Neural Network</a:t>
                      </a:r>
                      <a:endParaRPr lang="en-US" sz="2000" dirty="0">
                        <a:latin typeface="+mn-lt"/>
                        <a:ea typeface="Times New Roman"/>
                        <a:cs typeface="Times New Roman"/>
                        <a:sym typeface="Times New Roman"/>
                      </a:endParaRPr>
                    </a:p>
                  </a:txBody>
                  <a:tcPr marL="91450" marR="91450" marT="45725" marB="45725"/>
                </a:tc>
              </a:tr>
              <a:tr h="607996">
                <a:tc>
                  <a:txBody>
                    <a:bodyPr/>
                    <a:lstStyle/>
                    <a:p>
                      <a:pPr marL="0" marR="0" lvl="0" indent="0" algn="ctr" rtl="0">
                        <a:spcBef>
                          <a:spcPts val="0"/>
                        </a:spcBef>
                        <a:buSzPct val="25000"/>
                        <a:buNone/>
                      </a:pPr>
                      <a:r>
                        <a:rPr lang="en-US" sz="2000" dirty="0" smtClean="0">
                          <a:latin typeface="+mn-lt"/>
                          <a:ea typeface="Times New Roman"/>
                          <a:cs typeface="Times New Roman"/>
                          <a:sym typeface="Times New Roman"/>
                        </a:rPr>
                        <a:t>Recall</a:t>
                      </a:r>
                      <a:endParaRPr lang="en-US" sz="2000" dirty="0">
                        <a:latin typeface="+mn-lt"/>
                        <a:ea typeface="Times New Roman"/>
                        <a:cs typeface="Times New Roman"/>
                        <a:sym typeface="Times New Roman"/>
                      </a:endParaRPr>
                    </a:p>
                  </a:txBody>
                  <a:tcPr marL="91450" marR="91450" marT="45725" marB="45725"/>
                </a:tc>
                <a:tc>
                  <a:txBody>
                    <a:bodyPr/>
                    <a:lstStyle/>
                    <a:p>
                      <a:pPr marL="0" marR="0" lvl="0" indent="0" algn="ctr" rtl="0">
                        <a:spcBef>
                          <a:spcPts val="0"/>
                        </a:spcBef>
                        <a:buSzPct val="25000"/>
                        <a:buNone/>
                      </a:pPr>
                      <a:r>
                        <a:rPr lang="en-US" sz="2000" dirty="0" smtClean="0">
                          <a:latin typeface="+mn-lt"/>
                          <a:ea typeface="Times New Roman"/>
                          <a:cs typeface="Times New Roman"/>
                          <a:sym typeface="Times New Roman"/>
                        </a:rPr>
                        <a:t>0.989 </a:t>
                      </a:r>
                      <a:endParaRPr lang="en-US" sz="2000" dirty="0">
                        <a:latin typeface="+mn-lt"/>
                        <a:ea typeface="Times New Roman"/>
                        <a:cs typeface="Times New Roman"/>
                        <a:sym typeface="Times New Roman"/>
                      </a:endParaRPr>
                    </a:p>
                  </a:txBody>
                  <a:tcPr marL="91450" marR="91450" marT="45725" marB="45725"/>
                </a:tc>
                <a:tc>
                  <a:txBody>
                    <a:bodyPr/>
                    <a:lstStyle/>
                    <a:p>
                      <a:pPr marL="0" marR="0" lvl="0" indent="0" algn="ctr" rtl="0">
                        <a:spcBef>
                          <a:spcPts val="0"/>
                        </a:spcBef>
                        <a:buSzPct val="25000"/>
                        <a:buNone/>
                      </a:pPr>
                      <a:r>
                        <a:rPr lang="en-US" sz="2000" dirty="0" smtClean="0">
                          <a:latin typeface="+mn-lt"/>
                          <a:ea typeface="Times New Roman"/>
                          <a:cs typeface="Times New Roman"/>
                          <a:sym typeface="Times New Roman"/>
                        </a:rPr>
                        <a:t>0.994</a:t>
                      </a:r>
                      <a:endParaRPr lang="en-US" sz="2000" dirty="0">
                        <a:latin typeface="+mn-lt"/>
                        <a:ea typeface="Times New Roman"/>
                        <a:cs typeface="Times New Roman"/>
                        <a:sym typeface="Times New Roman"/>
                      </a:endParaRPr>
                    </a:p>
                  </a:txBody>
                  <a:tcPr marL="91450" marR="91450" marT="45725" marB="45725"/>
                </a:tc>
                <a:tc>
                  <a:txBody>
                    <a:bodyPr/>
                    <a:lstStyle/>
                    <a:p>
                      <a:pPr marL="0" marR="0" lvl="0" indent="0" algn="ctr" rtl="0">
                        <a:spcBef>
                          <a:spcPts val="0"/>
                        </a:spcBef>
                        <a:buSzPct val="25000"/>
                        <a:buNone/>
                      </a:pPr>
                      <a:r>
                        <a:rPr lang="en-US" sz="2000" dirty="0" smtClean="0">
                          <a:latin typeface="+mn-lt"/>
                          <a:ea typeface="Times New Roman"/>
                          <a:cs typeface="Times New Roman"/>
                          <a:sym typeface="Times New Roman"/>
                        </a:rPr>
                        <a:t>0.996 </a:t>
                      </a:r>
                      <a:endParaRPr lang="en-US" sz="2000" dirty="0">
                        <a:latin typeface="+mn-lt"/>
                        <a:ea typeface="Times New Roman"/>
                        <a:cs typeface="Times New Roman"/>
                        <a:sym typeface="Times New Roman"/>
                      </a:endParaRPr>
                    </a:p>
                  </a:txBody>
                  <a:tcPr marL="91450" marR="91450" marT="45725" marB="45725"/>
                </a:tc>
                <a:tc>
                  <a:txBody>
                    <a:bodyPr/>
                    <a:lstStyle/>
                    <a:p>
                      <a:pPr marL="0" marR="0" lvl="0" indent="0" algn="ctr" rtl="0">
                        <a:spcBef>
                          <a:spcPts val="0"/>
                        </a:spcBef>
                        <a:buSzPct val="25000"/>
                        <a:buNone/>
                      </a:pPr>
                      <a:r>
                        <a:rPr lang="en-US" sz="2000" dirty="0" smtClean="0">
                          <a:latin typeface="+mn-lt"/>
                          <a:ea typeface="Times New Roman"/>
                          <a:cs typeface="Times New Roman"/>
                          <a:sym typeface="Times New Roman"/>
                        </a:rPr>
                        <a:t>0.996</a:t>
                      </a:r>
                      <a:endParaRPr lang="en-US" sz="2000" dirty="0">
                        <a:latin typeface="+mn-lt"/>
                        <a:ea typeface="Times New Roman"/>
                        <a:cs typeface="Times New Roman"/>
                        <a:sym typeface="Times New Roman"/>
                      </a:endParaRPr>
                    </a:p>
                  </a:txBody>
                  <a:tcPr marL="91450" marR="91450" marT="45725" marB="45725"/>
                </a:tc>
                <a:tc>
                  <a:txBody>
                    <a:bodyPr/>
                    <a:lstStyle/>
                    <a:p>
                      <a:pPr marL="0" marR="0" lvl="0" indent="0" algn="ctr" rtl="0">
                        <a:spcBef>
                          <a:spcPts val="0"/>
                        </a:spcBef>
                        <a:buSzPct val="25000"/>
                        <a:buNone/>
                      </a:pPr>
                      <a:r>
                        <a:rPr lang="en-US" sz="2000" dirty="0" smtClean="0">
                          <a:latin typeface="+mn-lt"/>
                          <a:ea typeface="Times New Roman"/>
                          <a:cs typeface="Times New Roman"/>
                          <a:sym typeface="Times New Roman"/>
                        </a:rPr>
                        <a:t>0.9851</a:t>
                      </a:r>
                      <a:endParaRPr lang="en-US" sz="2000" dirty="0">
                        <a:latin typeface="+mn-lt"/>
                        <a:ea typeface="Times New Roman"/>
                        <a:cs typeface="Times New Roman"/>
                        <a:sym typeface="Times New Roman"/>
                      </a:endParaRPr>
                    </a:p>
                  </a:txBody>
                  <a:tcPr marL="91450" marR="91450" marT="45725" marB="45725"/>
                </a:tc>
              </a:tr>
              <a:tr h="1042255">
                <a:tc>
                  <a:txBody>
                    <a:bodyPr/>
                    <a:lstStyle/>
                    <a:p>
                      <a:pPr algn="ctr"/>
                      <a:endParaRPr lang="en-US" sz="2000" dirty="0">
                        <a:latin typeface="+mn-lt"/>
                      </a:endParaRPr>
                    </a:p>
                  </a:txBody>
                  <a:tcPr/>
                </a:tc>
                <a:tc>
                  <a:txBody>
                    <a:bodyPr/>
                    <a:lstStyle/>
                    <a:p>
                      <a:pPr algn="ctr"/>
                      <a:r>
                        <a:rPr lang="en-US" sz="2000" dirty="0" smtClean="0">
                          <a:latin typeface="+mn-lt"/>
                        </a:rPr>
                        <a:t>Naive Bayes </a:t>
                      </a:r>
                      <a:endParaRPr lang="en-US" sz="2000" dirty="0">
                        <a:latin typeface="+mn-lt"/>
                      </a:endParaRPr>
                    </a:p>
                  </a:txBody>
                  <a:tcPr/>
                </a:tc>
                <a:tc>
                  <a:txBody>
                    <a:bodyPr/>
                    <a:lstStyle/>
                    <a:p>
                      <a:pPr algn="ctr"/>
                      <a:r>
                        <a:rPr lang="en-US" sz="2000" dirty="0" smtClean="0">
                          <a:latin typeface="+mn-lt"/>
                        </a:rPr>
                        <a:t>Support</a:t>
                      </a:r>
                      <a:r>
                        <a:rPr lang="en-US" sz="2000" baseline="0" dirty="0" smtClean="0">
                          <a:latin typeface="+mn-lt"/>
                        </a:rPr>
                        <a:t> vector machine</a:t>
                      </a:r>
                      <a:endParaRPr lang="en-US" sz="2000" dirty="0">
                        <a:latin typeface="+mn-lt"/>
                      </a:endParaRPr>
                    </a:p>
                  </a:txBody>
                  <a:tcPr/>
                </a:tc>
                <a:tc>
                  <a:txBody>
                    <a:bodyPr/>
                    <a:lstStyle/>
                    <a:p>
                      <a:pPr algn="ctr"/>
                      <a:r>
                        <a:rPr lang="en-US" sz="2000" dirty="0" smtClean="0">
                          <a:latin typeface="+mn-lt"/>
                        </a:rPr>
                        <a:t>Support</a:t>
                      </a:r>
                      <a:r>
                        <a:rPr lang="en-US" sz="2000" baseline="0" dirty="0" smtClean="0">
                          <a:latin typeface="+mn-lt"/>
                        </a:rPr>
                        <a:t> vector machine with binarization</a:t>
                      </a:r>
                      <a:endParaRPr lang="en-US" sz="2000" dirty="0">
                        <a:latin typeface="+mn-lt"/>
                      </a:endParaRPr>
                    </a:p>
                  </a:txBody>
                  <a:tcPr/>
                </a:tc>
                <a:tc>
                  <a:txBody>
                    <a:bodyPr/>
                    <a:lstStyle/>
                    <a:p>
                      <a:pPr algn="ctr"/>
                      <a:r>
                        <a:rPr lang="en-US" sz="2000" dirty="0" smtClean="0">
                          <a:latin typeface="+mn-lt"/>
                        </a:rPr>
                        <a:t>K-nearest</a:t>
                      </a:r>
                      <a:r>
                        <a:rPr lang="en-US" sz="2000" baseline="0" dirty="0" smtClean="0">
                          <a:latin typeface="+mn-lt"/>
                        </a:rPr>
                        <a:t> neighbor with best k</a:t>
                      </a:r>
                      <a:endParaRPr lang="en-US" sz="2000" dirty="0">
                        <a:latin typeface="+mn-lt"/>
                      </a:endParaRPr>
                    </a:p>
                  </a:txBody>
                  <a:tcPr/>
                </a:tc>
                <a:tc>
                  <a:txBody>
                    <a:bodyPr/>
                    <a:lstStyle/>
                    <a:p>
                      <a:pPr algn="ctr"/>
                      <a:endParaRPr lang="en-US" sz="2000" dirty="0">
                        <a:latin typeface="+mn-lt"/>
                      </a:endParaRPr>
                    </a:p>
                  </a:txBody>
                  <a:tcPr/>
                </a:tc>
              </a:tr>
              <a:tr h="750049">
                <a:tc>
                  <a:txBody>
                    <a:bodyPr/>
                    <a:lstStyle/>
                    <a:p>
                      <a:pPr algn="ctr"/>
                      <a:r>
                        <a:rPr lang="en-US" sz="2000" dirty="0" smtClean="0">
                          <a:latin typeface="+mn-lt"/>
                          <a:ea typeface="Times New Roman"/>
                          <a:cs typeface="Times New Roman"/>
                          <a:sym typeface="Times New Roman"/>
                        </a:rPr>
                        <a:t>Recall</a:t>
                      </a:r>
                      <a:endParaRPr lang="en-US" sz="2000" dirty="0">
                        <a:latin typeface="+mn-lt"/>
                      </a:endParaRPr>
                    </a:p>
                  </a:txBody>
                  <a:tcPr/>
                </a:tc>
                <a:tc>
                  <a:txBody>
                    <a:bodyPr/>
                    <a:lstStyle/>
                    <a:p>
                      <a:pPr algn="ctr"/>
                      <a:r>
                        <a:rPr lang="en-US" sz="2000" dirty="0" smtClean="0">
                          <a:latin typeface="+mn-lt"/>
                        </a:rPr>
                        <a:t>0.912</a:t>
                      </a:r>
                      <a:endParaRPr lang="en-US" sz="2000" dirty="0">
                        <a:latin typeface="+mn-lt"/>
                      </a:endParaRPr>
                    </a:p>
                  </a:txBody>
                  <a:tcPr/>
                </a:tc>
                <a:tc>
                  <a:txBody>
                    <a:bodyPr/>
                    <a:lstStyle/>
                    <a:p>
                      <a:pPr algn="ctr"/>
                      <a:r>
                        <a:rPr lang="en-US" sz="2000" dirty="0" smtClean="0">
                          <a:latin typeface="+mn-lt"/>
                        </a:rPr>
                        <a:t>0.997</a:t>
                      </a:r>
                      <a:endParaRPr lang="en-US" sz="2000" dirty="0">
                        <a:latin typeface="+mn-lt"/>
                      </a:endParaRPr>
                    </a:p>
                  </a:txBody>
                  <a:tcPr/>
                </a:tc>
                <a:tc>
                  <a:txBody>
                    <a:bodyPr/>
                    <a:lstStyle/>
                    <a:p>
                      <a:pPr algn="ctr"/>
                      <a:r>
                        <a:rPr lang="en-US" sz="2000" dirty="0" smtClean="0">
                          <a:latin typeface="+mn-lt"/>
                        </a:rPr>
                        <a:t>0.997</a:t>
                      </a:r>
                      <a:endParaRPr lang="en-US" sz="2000" dirty="0">
                        <a:latin typeface="+mn-lt"/>
                      </a:endParaRPr>
                    </a:p>
                  </a:txBody>
                  <a:tcPr/>
                </a:tc>
                <a:tc>
                  <a:txBody>
                    <a:bodyPr/>
                    <a:lstStyle/>
                    <a:p>
                      <a:pPr algn="ctr"/>
                      <a:r>
                        <a:rPr lang="en-US" sz="2000" dirty="0" smtClean="0">
                          <a:latin typeface="+mn-lt"/>
                        </a:rPr>
                        <a:t>0.998</a:t>
                      </a:r>
                      <a:endParaRPr lang="en-US" sz="2000" dirty="0">
                        <a:latin typeface="+mn-lt"/>
                      </a:endParaRPr>
                    </a:p>
                  </a:txBody>
                  <a:tcPr/>
                </a:tc>
                <a:tc>
                  <a:txBody>
                    <a:bodyPr/>
                    <a:lstStyle/>
                    <a:p>
                      <a:pPr algn="ctr"/>
                      <a:endParaRPr lang="en-US" sz="2000" dirty="0">
                        <a:latin typeface="+mn-lt"/>
                      </a:endParaRPr>
                    </a:p>
                  </a:txBody>
                  <a:tcPr/>
                </a:tc>
              </a:tr>
            </a:tbl>
          </a:graphicData>
        </a:graphic>
      </p:graphicFrame>
    </p:spTree>
    <p:extLst>
      <p:ext uri="{BB962C8B-B14F-4D97-AF65-F5344CB8AC3E}">
        <p14:creationId xmlns:p14="http://schemas.microsoft.com/office/powerpoint/2010/main" val="5951160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review and </a:t>
            </a:r>
            <a:r>
              <a:rPr lang="en-US" altLang="zh-CN" dirty="0" smtClean="0"/>
              <a:t>outlook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normalization methods </a:t>
            </a:r>
            <a:r>
              <a:rPr lang="en-US" dirty="0" smtClean="0"/>
              <a:t>(signedlog10</a:t>
            </a:r>
            <a:r>
              <a:rPr lang="en-US" dirty="0" smtClean="0"/>
              <a:t>) changed the skewed monetary data distribution really well.</a:t>
            </a:r>
          </a:p>
          <a:p>
            <a:r>
              <a:rPr lang="en-US" dirty="0" smtClean="0"/>
              <a:t>Most classifiers gave more than 99% recall values, that be said, 20 out of 2500 cases were predicted to be false negative from our testing dataset.</a:t>
            </a:r>
          </a:p>
          <a:p>
            <a:r>
              <a:rPr lang="en-US" dirty="0">
                <a:ea typeface="Times New Roman"/>
                <a:cs typeface="Times New Roman"/>
                <a:sym typeface="Times New Roman"/>
              </a:rPr>
              <a:t>CART, Random Forest , Gradient boosting, </a:t>
            </a:r>
            <a:r>
              <a:rPr lang="en-US" dirty="0"/>
              <a:t>Support vector </a:t>
            </a:r>
            <a:r>
              <a:rPr lang="en-US" dirty="0" smtClean="0"/>
              <a:t>machine and </a:t>
            </a:r>
            <a:r>
              <a:rPr lang="en-US" dirty="0"/>
              <a:t>K-nearest neighbor </a:t>
            </a:r>
            <a:r>
              <a:rPr lang="en-US" dirty="0" smtClean="0"/>
              <a:t>have similar performance whereas </a:t>
            </a:r>
            <a:r>
              <a:rPr lang="en-US" dirty="0"/>
              <a:t>Naive Bayes </a:t>
            </a:r>
            <a:r>
              <a:rPr lang="en-US" dirty="0" smtClean="0"/>
              <a:t>is not so good for the dataset</a:t>
            </a:r>
            <a:r>
              <a:rPr lang="en-US" dirty="0" smtClean="0"/>
              <a:t>. NN reduced FN from thousands to 18.</a:t>
            </a:r>
            <a:endParaRPr lang="en-US" dirty="0" smtClean="0"/>
          </a:p>
          <a:p>
            <a:pPr lvl="0"/>
            <a:endParaRPr lang="en-US" dirty="0" smtClean="0"/>
          </a:p>
          <a:p>
            <a:endParaRPr lang="en-US" dirty="0" smtClean="0"/>
          </a:p>
          <a:p>
            <a:endParaRPr lang="en-US" dirty="0"/>
          </a:p>
        </p:txBody>
      </p:sp>
    </p:spTree>
    <p:extLst>
      <p:ext uri="{BB962C8B-B14F-4D97-AF65-F5344CB8AC3E}">
        <p14:creationId xmlns:p14="http://schemas.microsoft.com/office/powerpoint/2010/main" val="730018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review and </a:t>
            </a:r>
            <a:r>
              <a:rPr lang="en-US" altLang="zh-CN" dirty="0" smtClean="0"/>
              <a:t>outlook</a:t>
            </a:r>
            <a:endParaRPr lang="en-US" dirty="0"/>
          </a:p>
        </p:txBody>
      </p:sp>
      <p:sp>
        <p:nvSpPr>
          <p:cNvPr id="3" name="Content Placeholder 2"/>
          <p:cNvSpPr>
            <a:spLocks noGrp="1"/>
          </p:cNvSpPr>
          <p:nvPr>
            <p:ph idx="1"/>
          </p:nvPr>
        </p:nvSpPr>
        <p:spPr/>
        <p:txBody>
          <a:bodyPr>
            <a:normAutofit fontScale="70000" lnSpcReduction="20000"/>
          </a:bodyPr>
          <a:lstStyle/>
          <a:p>
            <a:r>
              <a:rPr lang="en-US" dirty="0"/>
              <a:t>After comparison of the performance of each classifier, more effort may be put in data sampling, because the data is very skewed (2.7M normal data VS 8k fraud data). The effect of outliers may be phenomenal if we only sample once</a:t>
            </a:r>
            <a:r>
              <a:rPr lang="en-US" dirty="0" smtClean="0"/>
              <a:t>.</a:t>
            </a:r>
            <a:endParaRPr lang="en-US" dirty="0" smtClean="0"/>
          </a:p>
          <a:p>
            <a:pPr lvl="0"/>
            <a:r>
              <a:rPr lang="en-US" dirty="0" smtClean="0"/>
              <a:t>Feature </a:t>
            </a:r>
            <a:r>
              <a:rPr lang="en-US" dirty="0" smtClean="0"/>
              <a:t>selection shows that eliminating some features which we thought they are important intuitively actually gives better results, some as “newbalanceDest”.</a:t>
            </a:r>
          </a:p>
          <a:p>
            <a:pPr lvl="0"/>
            <a:r>
              <a:rPr lang="en-US" dirty="0" smtClean="0"/>
              <a:t>We </a:t>
            </a:r>
            <a:r>
              <a:rPr lang="en-US" dirty="0" smtClean="0"/>
              <a:t>should be aware of that , in real life, the fraud detection requires much more dimensions and depths of data than the synthetic dataset, for example, user’s social network information (text mining).</a:t>
            </a:r>
          </a:p>
          <a:p>
            <a:endParaRPr lang="en-US" dirty="0"/>
          </a:p>
        </p:txBody>
      </p:sp>
    </p:spTree>
    <p:extLst>
      <p:ext uri="{BB962C8B-B14F-4D97-AF65-F5344CB8AC3E}">
        <p14:creationId xmlns:p14="http://schemas.microsoft.com/office/powerpoint/2010/main" val="844501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endParaRPr lang="en-US" dirty="0" smtClean="0"/>
          </a:p>
          <a:p>
            <a:pPr algn="ctr">
              <a:buNone/>
            </a:pPr>
            <a:r>
              <a:rPr lang="en-US" sz="6600" dirty="0" smtClean="0">
                <a:latin typeface="Brush Script MT" pitchFamily="66" charset="0"/>
              </a:rPr>
              <a:t>Thanks!</a:t>
            </a:r>
            <a:endParaRPr lang="en-US" sz="6600" dirty="0">
              <a:latin typeface="Brush Script MT" pitchFamily="66" charset="0"/>
            </a:endParaRPr>
          </a:p>
        </p:txBody>
      </p:sp>
    </p:spTree>
    <p:extLst>
      <p:ext uri="{BB962C8B-B14F-4D97-AF65-F5344CB8AC3E}">
        <p14:creationId xmlns:p14="http://schemas.microsoft.com/office/powerpoint/2010/main" val="844501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7866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65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589" y="0"/>
            <a:ext cx="3579053" cy="6858000"/>
          </a:xfrm>
          <a:prstGeom prst="rect">
            <a:avLst/>
          </a:prstGeom>
        </p:spPr>
      </p:pic>
    </p:spTree>
    <p:extLst>
      <p:ext uri="{BB962C8B-B14F-4D97-AF65-F5344CB8AC3E}">
        <p14:creationId xmlns:p14="http://schemas.microsoft.com/office/powerpoint/2010/main" val="1713129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516" y="159024"/>
            <a:ext cx="7200900" cy="735496"/>
          </a:xfrm>
        </p:spPr>
        <p:txBody>
          <a:bodyPr/>
          <a:lstStyle/>
          <a:p>
            <a:r>
              <a:rPr lang="en-US" sz="2400" b="1" dirty="0" smtClean="0"/>
              <a:t>Data feature explanation</a:t>
            </a:r>
            <a:endParaRPr lang="en-US" sz="2400" b="1" dirty="0"/>
          </a:p>
        </p:txBody>
      </p:sp>
      <p:sp>
        <p:nvSpPr>
          <p:cNvPr id="3" name="Text Placeholder 2"/>
          <p:cNvSpPr>
            <a:spLocks noGrp="1"/>
          </p:cNvSpPr>
          <p:nvPr>
            <p:ph type="body" idx="1"/>
          </p:nvPr>
        </p:nvSpPr>
        <p:spPr>
          <a:xfrm>
            <a:off x="323850" y="892032"/>
            <a:ext cx="8229600" cy="5588276"/>
          </a:xfrm>
        </p:spPr>
        <p:txBody>
          <a:bodyPr/>
          <a:lstStyle/>
          <a:p>
            <a:pPr fontAlgn="base">
              <a:lnSpc>
                <a:spcPct val="100000"/>
              </a:lnSpc>
              <a:spcBef>
                <a:spcPts val="0"/>
              </a:spcBef>
              <a:spcAft>
                <a:spcPts val="0"/>
              </a:spcAft>
            </a:pPr>
            <a:r>
              <a:rPr lang="en-US" sz="1600" dirty="0"/>
              <a:t>This is a sample of 1 row with headers explanation:</a:t>
            </a:r>
          </a:p>
          <a:p>
            <a:pPr fontAlgn="base">
              <a:lnSpc>
                <a:spcPct val="100000"/>
              </a:lnSpc>
              <a:spcBef>
                <a:spcPts val="0"/>
              </a:spcBef>
              <a:spcAft>
                <a:spcPts val="0"/>
              </a:spcAft>
              <a:buNone/>
            </a:pPr>
            <a:r>
              <a:rPr lang="en-US" sz="1600" dirty="0" smtClean="0"/>
              <a:t>   1,PAYMENT,1060.31,C429214117,1089.0,28.69,M1591654462,0.0,0.0,0,0</a:t>
            </a:r>
          </a:p>
          <a:p>
            <a:pPr fontAlgn="base">
              <a:lnSpc>
                <a:spcPct val="100000"/>
              </a:lnSpc>
              <a:spcBef>
                <a:spcPts val="0"/>
              </a:spcBef>
              <a:spcAft>
                <a:spcPts val="0"/>
              </a:spcAft>
              <a:buNone/>
            </a:pPr>
            <a:endParaRPr lang="en-US" sz="1600" dirty="0"/>
          </a:p>
          <a:p>
            <a:pPr fontAlgn="base">
              <a:lnSpc>
                <a:spcPct val="100000"/>
              </a:lnSpc>
              <a:spcBef>
                <a:spcPts val="0"/>
              </a:spcBef>
              <a:spcAft>
                <a:spcPts val="0"/>
              </a:spcAft>
            </a:pPr>
            <a:r>
              <a:rPr lang="en-US" sz="1600" b="1" dirty="0"/>
              <a:t>step</a:t>
            </a:r>
            <a:r>
              <a:rPr lang="en-US" sz="1600" dirty="0"/>
              <a:t> - maps a unit of time in the real world. In this case 1 step is 1 hour of time. Total steps 744 (30 days simulation).</a:t>
            </a:r>
          </a:p>
          <a:p>
            <a:pPr fontAlgn="base">
              <a:lnSpc>
                <a:spcPct val="100000"/>
              </a:lnSpc>
              <a:spcBef>
                <a:spcPts val="0"/>
              </a:spcBef>
              <a:spcAft>
                <a:spcPts val="0"/>
              </a:spcAft>
            </a:pPr>
            <a:r>
              <a:rPr lang="en-US" sz="1600" b="1" dirty="0"/>
              <a:t>type</a:t>
            </a:r>
            <a:r>
              <a:rPr lang="en-US" sz="1600" dirty="0"/>
              <a:t> - CASH-IN, CASH-OUT, DEBIT, PAYMENT and TRANSFER.</a:t>
            </a:r>
          </a:p>
          <a:p>
            <a:pPr fontAlgn="base">
              <a:lnSpc>
                <a:spcPct val="100000"/>
              </a:lnSpc>
              <a:spcBef>
                <a:spcPts val="0"/>
              </a:spcBef>
              <a:spcAft>
                <a:spcPts val="0"/>
              </a:spcAft>
            </a:pPr>
            <a:r>
              <a:rPr lang="en-US" sz="1600" b="1" dirty="0"/>
              <a:t>amount</a:t>
            </a:r>
            <a:r>
              <a:rPr lang="en-US" sz="1600" dirty="0"/>
              <a:t> - amount of the transaction in local currency.</a:t>
            </a:r>
          </a:p>
          <a:p>
            <a:pPr fontAlgn="base">
              <a:lnSpc>
                <a:spcPct val="100000"/>
              </a:lnSpc>
              <a:spcBef>
                <a:spcPts val="0"/>
              </a:spcBef>
              <a:spcAft>
                <a:spcPts val="0"/>
              </a:spcAft>
            </a:pPr>
            <a:r>
              <a:rPr lang="en-US" sz="1600" b="1" dirty="0"/>
              <a:t>nameOrig</a:t>
            </a:r>
            <a:r>
              <a:rPr lang="en-US" sz="1600" dirty="0"/>
              <a:t> - customer who started the transaction</a:t>
            </a:r>
          </a:p>
          <a:p>
            <a:pPr fontAlgn="base">
              <a:lnSpc>
                <a:spcPct val="100000"/>
              </a:lnSpc>
              <a:spcBef>
                <a:spcPts val="0"/>
              </a:spcBef>
              <a:spcAft>
                <a:spcPts val="0"/>
              </a:spcAft>
            </a:pPr>
            <a:r>
              <a:rPr lang="en-US" sz="1600" b="1" dirty="0"/>
              <a:t>oldbalanceOrg</a:t>
            </a:r>
            <a:r>
              <a:rPr lang="en-US" sz="1600" dirty="0"/>
              <a:t> - initial balance before the transaction</a:t>
            </a:r>
          </a:p>
          <a:p>
            <a:pPr fontAlgn="base">
              <a:lnSpc>
                <a:spcPct val="100000"/>
              </a:lnSpc>
              <a:spcBef>
                <a:spcPts val="0"/>
              </a:spcBef>
              <a:spcAft>
                <a:spcPts val="0"/>
              </a:spcAft>
            </a:pPr>
            <a:r>
              <a:rPr lang="en-US" sz="1600" b="1" dirty="0"/>
              <a:t>newbalanceOrig</a:t>
            </a:r>
            <a:r>
              <a:rPr lang="en-US" sz="1600" dirty="0"/>
              <a:t> - new balance after the transaction</a:t>
            </a:r>
          </a:p>
          <a:p>
            <a:pPr fontAlgn="base">
              <a:lnSpc>
                <a:spcPct val="100000"/>
              </a:lnSpc>
              <a:spcBef>
                <a:spcPts val="0"/>
              </a:spcBef>
              <a:spcAft>
                <a:spcPts val="0"/>
              </a:spcAft>
            </a:pPr>
            <a:r>
              <a:rPr lang="en-US" sz="1600" b="1" dirty="0"/>
              <a:t>nameDest</a:t>
            </a:r>
            <a:r>
              <a:rPr lang="en-US" sz="1600" dirty="0"/>
              <a:t> - customer who is the recipient of the transaction</a:t>
            </a:r>
          </a:p>
          <a:p>
            <a:pPr fontAlgn="base">
              <a:lnSpc>
                <a:spcPct val="100000"/>
              </a:lnSpc>
              <a:spcBef>
                <a:spcPts val="0"/>
              </a:spcBef>
              <a:spcAft>
                <a:spcPts val="0"/>
              </a:spcAft>
            </a:pPr>
            <a:r>
              <a:rPr lang="en-US" sz="1600" b="1" dirty="0"/>
              <a:t>oldbalanceDest</a:t>
            </a:r>
            <a:r>
              <a:rPr lang="en-US" sz="1600" dirty="0"/>
              <a:t> - initial balance recipient before the transaction. Note that there is not information for customers that start with M (Merchants).</a:t>
            </a:r>
          </a:p>
          <a:p>
            <a:pPr fontAlgn="base">
              <a:lnSpc>
                <a:spcPct val="100000"/>
              </a:lnSpc>
              <a:spcBef>
                <a:spcPts val="0"/>
              </a:spcBef>
              <a:spcAft>
                <a:spcPts val="0"/>
              </a:spcAft>
            </a:pPr>
            <a:r>
              <a:rPr lang="en-US" sz="1600" b="1" dirty="0"/>
              <a:t>newbalanceDest</a:t>
            </a:r>
            <a:r>
              <a:rPr lang="en-US" sz="1600" dirty="0"/>
              <a:t> - new balance recipient after the transaction. Note that there is not information for customers that start with M (Merchants).</a:t>
            </a:r>
          </a:p>
          <a:p>
            <a:pPr fontAlgn="base">
              <a:lnSpc>
                <a:spcPct val="100000"/>
              </a:lnSpc>
              <a:spcBef>
                <a:spcPts val="0"/>
              </a:spcBef>
              <a:spcAft>
                <a:spcPts val="0"/>
              </a:spcAft>
            </a:pPr>
            <a:r>
              <a:rPr lang="en-US" sz="1600" b="1" dirty="0"/>
              <a:t>isFraud</a:t>
            </a:r>
            <a:r>
              <a:rPr lang="en-US" sz="1600" dirty="0"/>
              <a:t> - This is the transactions made by the fraudulent agents inside the simulation. In this specific dataset the fraudulent behavior of the agents aims to profit by taking control or customers accounts and try to empty the funds by transferring to another account and then cashing out of the system.</a:t>
            </a:r>
          </a:p>
          <a:p>
            <a:pPr fontAlgn="base">
              <a:lnSpc>
                <a:spcPct val="100000"/>
              </a:lnSpc>
              <a:spcBef>
                <a:spcPts val="0"/>
              </a:spcBef>
              <a:spcAft>
                <a:spcPts val="0"/>
              </a:spcAft>
            </a:pPr>
            <a:r>
              <a:rPr lang="en-US" sz="1600" b="1" dirty="0"/>
              <a:t>isFlaggedFraud</a:t>
            </a:r>
            <a:r>
              <a:rPr lang="en-US" sz="1600" dirty="0"/>
              <a:t> - The business model aims to control massive transfers from one account to another and flags illegal attempts. An illegal attempt in this dataset is an attempt to transfer more than 200.000 in a single </a:t>
            </a:r>
            <a:r>
              <a:rPr lang="en-US" sz="1600" dirty="0" smtClean="0"/>
              <a:t>transaction</a:t>
            </a:r>
            <a:r>
              <a:rPr lang="en-US" dirty="0"/>
              <a:t/>
            </a:r>
            <a:br>
              <a:rPr lang="en-US" dirty="0"/>
            </a:br>
            <a:endParaRPr lang="en-US" dirty="0"/>
          </a:p>
        </p:txBody>
      </p:sp>
    </p:spTree>
    <p:extLst>
      <p:ext uri="{BB962C8B-B14F-4D97-AF65-F5344CB8AC3E}">
        <p14:creationId xmlns:p14="http://schemas.microsoft.com/office/powerpoint/2010/main" val="765558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533400"/>
            <a:ext cx="8229600" cy="4572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200" b="0" i="0" u="none" strike="noStrike" cap="none" dirty="0">
                <a:solidFill>
                  <a:schemeClr val="dk1"/>
                </a:solidFill>
                <a:latin typeface="Calibri"/>
                <a:ea typeface="Calibri"/>
                <a:cs typeface="Calibri"/>
                <a:sym typeface="Calibri"/>
              </a:rPr>
              <a:t>Data </a:t>
            </a:r>
            <a:r>
              <a:rPr lang="en-US" sz="3200" b="0" i="0" u="none" strike="noStrike" cap="none" dirty="0" smtClean="0">
                <a:solidFill>
                  <a:schemeClr val="dk1"/>
                </a:solidFill>
                <a:latin typeface="Calibri"/>
                <a:ea typeface="Calibri"/>
                <a:cs typeface="Calibri"/>
                <a:sym typeface="Calibri"/>
              </a:rPr>
              <a:t>categorized by type and </a:t>
            </a:r>
            <a:r>
              <a:rPr lang="en-US" sz="3200" b="0" i="0" u="none" strike="noStrike" cap="none" dirty="0" err="1" smtClean="0">
                <a:solidFill>
                  <a:schemeClr val="dk1"/>
                </a:solidFill>
                <a:latin typeface="Calibri"/>
                <a:ea typeface="Calibri"/>
                <a:cs typeface="Calibri"/>
                <a:sym typeface="Calibri"/>
              </a:rPr>
              <a:t>isFraud</a:t>
            </a:r>
            <a:endParaRPr lang="en-US" sz="3200" b="0" i="0" u="none" strike="noStrike" cap="none" dirty="0">
              <a:solidFill>
                <a:schemeClr val="dk1"/>
              </a:solidFill>
              <a:latin typeface="Calibri"/>
              <a:ea typeface="Calibri"/>
              <a:cs typeface="Calibri"/>
              <a:sym typeface="Calibri"/>
            </a:endParaRPr>
          </a:p>
        </p:txBody>
      </p:sp>
      <p:pic>
        <p:nvPicPr>
          <p:cNvPr id="79" name="Shape 79"/>
          <p:cNvPicPr preferRelativeResize="0">
            <a:picLocks noGrp="1"/>
          </p:cNvPicPr>
          <p:nvPr>
            <p:ph type="body" idx="1"/>
          </p:nvPr>
        </p:nvPicPr>
        <p:blipFill rotWithShape="1">
          <a:blip r:embed="rId3">
            <a:alphaModFix/>
          </a:blip>
          <a:srcRect/>
          <a:stretch/>
        </p:blipFill>
        <p:spPr>
          <a:xfrm>
            <a:off x="304800" y="1295400"/>
            <a:ext cx="8686800" cy="51816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381000"/>
            <a:ext cx="8229600" cy="868362"/>
          </a:xfrm>
          <a:prstGeom prst="rect">
            <a:avLst/>
          </a:prstGeom>
          <a:noFill/>
          <a:ln>
            <a:noFill/>
          </a:ln>
        </p:spPr>
        <p:txBody>
          <a:bodyPr lIns="91425" tIns="45700" rIns="91425" bIns="45700" anchor="ctr" anchorCtr="0">
            <a:noAutofit/>
          </a:bodyPr>
          <a:lstStyle/>
          <a:p>
            <a:pPr marL="0" marR="0" lvl="0" indent="0" algn="ctr" rtl="0">
              <a:spcBef>
                <a:spcPts val="0"/>
              </a:spcBef>
              <a:buClr>
                <a:srgbClr val="000000"/>
              </a:buClr>
              <a:buSzPct val="25000"/>
              <a:buFont typeface="Calibri"/>
              <a:buNone/>
            </a:pPr>
            <a:r>
              <a:rPr lang="en-US" sz="3200" b="0" i="0" u="none" strike="noStrike" cap="none" dirty="0" smtClean="0">
                <a:solidFill>
                  <a:srgbClr val="000000"/>
                </a:solidFill>
                <a:latin typeface="Calibri"/>
                <a:ea typeface="Calibri"/>
                <a:cs typeface="Calibri"/>
                <a:sym typeface="Calibri"/>
              </a:rPr>
              <a:t>Normal and Fraud Data</a:t>
            </a:r>
            <a:endParaRPr lang="en-US" sz="3200" b="0" i="0" u="none" strike="noStrike" cap="none" dirty="0">
              <a:solidFill>
                <a:srgbClr val="000000"/>
              </a:solidFill>
              <a:latin typeface="Calibri"/>
              <a:ea typeface="Calibri"/>
              <a:cs typeface="Calibri"/>
              <a:sym typeface="Calibri"/>
            </a:endParaRPr>
          </a:p>
        </p:txBody>
      </p:sp>
      <p:pic>
        <p:nvPicPr>
          <p:cNvPr id="85" name="Shape 85"/>
          <p:cNvPicPr preferRelativeResize="0">
            <a:picLocks noGrp="1"/>
          </p:cNvPicPr>
          <p:nvPr>
            <p:ph type="body" idx="1"/>
          </p:nvPr>
        </p:nvPicPr>
        <p:blipFill rotWithShape="1">
          <a:blip r:embed="rId3">
            <a:alphaModFix/>
          </a:blip>
          <a:srcRect/>
          <a:stretch/>
        </p:blipFill>
        <p:spPr>
          <a:xfrm>
            <a:off x="685800" y="1295400"/>
            <a:ext cx="8229600" cy="487679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606550" y="1974507"/>
            <a:ext cx="755651" cy="253916"/>
          </a:xfrm>
          <a:prstGeom prst="rect">
            <a:avLst/>
          </a:prstGeom>
          <a:solidFill>
            <a:schemeClr val="accent6">
              <a:lumMod val="40000"/>
              <a:lumOff val="60000"/>
            </a:schemeClr>
          </a:solidFill>
          <a:ln>
            <a:solidFill>
              <a:schemeClr val="tx1"/>
            </a:solidFill>
          </a:ln>
        </p:spPr>
        <p:txBody>
          <a:bodyPr wrap="square" rtlCol="0">
            <a:spAutoFit/>
          </a:bodyPr>
          <a:lstStyle/>
          <a:p>
            <a:r>
              <a:rPr lang="en-US" sz="1050" dirty="0"/>
              <a:t>dataset</a:t>
            </a:r>
          </a:p>
        </p:txBody>
      </p:sp>
      <p:sp>
        <p:nvSpPr>
          <p:cNvPr id="10" name="TextBox 9"/>
          <p:cNvSpPr txBox="1"/>
          <p:nvPr/>
        </p:nvSpPr>
        <p:spPr>
          <a:xfrm>
            <a:off x="3270251" y="1974507"/>
            <a:ext cx="2114549" cy="253916"/>
          </a:xfrm>
          <a:prstGeom prst="rect">
            <a:avLst/>
          </a:prstGeom>
          <a:solidFill>
            <a:schemeClr val="accent6">
              <a:lumMod val="40000"/>
              <a:lumOff val="60000"/>
            </a:schemeClr>
          </a:solidFill>
          <a:ln>
            <a:solidFill>
              <a:schemeClr val="tx1"/>
            </a:solidFill>
          </a:ln>
        </p:spPr>
        <p:txBody>
          <a:bodyPr wrap="square" rtlCol="0">
            <a:spAutoFit/>
          </a:bodyPr>
          <a:lstStyle/>
          <a:p>
            <a:r>
              <a:rPr lang="en-US" sz="1050" dirty="0"/>
              <a:t>Selecting Data mining tools</a:t>
            </a:r>
          </a:p>
        </p:txBody>
      </p:sp>
      <p:sp>
        <p:nvSpPr>
          <p:cNvPr id="11" name="TextBox 10"/>
          <p:cNvSpPr txBox="1"/>
          <p:nvPr/>
        </p:nvSpPr>
        <p:spPr>
          <a:xfrm>
            <a:off x="3028950" y="2587277"/>
            <a:ext cx="2584451" cy="253916"/>
          </a:xfrm>
          <a:prstGeom prst="rect">
            <a:avLst/>
          </a:prstGeom>
          <a:solidFill>
            <a:schemeClr val="accent6">
              <a:lumMod val="40000"/>
              <a:lumOff val="60000"/>
            </a:schemeClr>
          </a:solidFill>
          <a:ln>
            <a:solidFill>
              <a:schemeClr val="tx1"/>
            </a:solidFill>
          </a:ln>
        </p:spPr>
        <p:txBody>
          <a:bodyPr wrap="square" rtlCol="0">
            <a:spAutoFit/>
          </a:bodyPr>
          <a:lstStyle/>
          <a:p>
            <a:r>
              <a:rPr lang="en-US" sz="1050" dirty="0"/>
              <a:t>Data retrieving and preprocessing</a:t>
            </a:r>
          </a:p>
        </p:txBody>
      </p:sp>
      <p:sp>
        <p:nvSpPr>
          <p:cNvPr id="12" name="TextBox 11"/>
          <p:cNvSpPr txBox="1"/>
          <p:nvPr/>
        </p:nvSpPr>
        <p:spPr>
          <a:xfrm>
            <a:off x="3568700" y="3250847"/>
            <a:ext cx="1428750" cy="253916"/>
          </a:xfrm>
          <a:prstGeom prst="rect">
            <a:avLst/>
          </a:prstGeom>
          <a:solidFill>
            <a:schemeClr val="accent6">
              <a:lumMod val="40000"/>
              <a:lumOff val="60000"/>
            </a:schemeClr>
          </a:solidFill>
          <a:ln>
            <a:solidFill>
              <a:schemeClr val="tx1"/>
            </a:solidFill>
          </a:ln>
        </p:spPr>
        <p:txBody>
          <a:bodyPr wrap="square" rtlCol="0">
            <a:spAutoFit/>
          </a:bodyPr>
          <a:lstStyle/>
          <a:p>
            <a:r>
              <a:rPr lang="en-US" sz="1050" dirty="0"/>
              <a:t>Feature selection</a:t>
            </a:r>
          </a:p>
        </p:txBody>
      </p:sp>
      <p:sp>
        <p:nvSpPr>
          <p:cNvPr id="13" name="TextBox 12"/>
          <p:cNvSpPr txBox="1"/>
          <p:nvPr/>
        </p:nvSpPr>
        <p:spPr>
          <a:xfrm>
            <a:off x="3409951" y="4011049"/>
            <a:ext cx="1873250" cy="253916"/>
          </a:xfrm>
          <a:prstGeom prst="rect">
            <a:avLst/>
          </a:prstGeom>
          <a:solidFill>
            <a:schemeClr val="accent6">
              <a:lumMod val="40000"/>
              <a:lumOff val="60000"/>
            </a:schemeClr>
          </a:solidFill>
          <a:ln>
            <a:solidFill>
              <a:schemeClr val="tx1"/>
            </a:solidFill>
          </a:ln>
        </p:spPr>
        <p:txBody>
          <a:bodyPr wrap="square" rtlCol="0">
            <a:spAutoFit/>
          </a:bodyPr>
          <a:lstStyle/>
          <a:p>
            <a:r>
              <a:rPr lang="en-US" sz="1050" dirty="0"/>
              <a:t>Classification algorithm</a:t>
            </a:r>
          </a:p>
        </p:txBody>
      </p:sp>
      <p:sp>
        <p:nvSpPr>
          <p:cNvPr id="14" name="TextBox 13"/>
          <p:cNvSpPr txBox="1"/>
          <p:nvPr/>
        </p:nvSpPr>
        <p:spPr>
          <a:xfrm>
            <a:off x="3057525" y="4652148"/>
            <a:ext cx="428626" cy="253916"/>
          </a:xfrm>
          <a:prstGeom prst="rect">
            <a:avLst/>
          </a:prstGeom>
          <a:solidFill>
            <a:schemeClr val="accent6">
              <a:lumMod val="40000"/>
              <a:lumOff val="60000"/>
            </a:schemeClr>
          </a:solidFill>
          <a:ln>
            <a:solidFill>
              <a:schemeClr val="tx1"/>
            </a:solidFill>
          </a:ln>
        </p:spPr>
        <p:txBody>
          <a:bodyPr wrap="square" rtlCol="0">
            <a:spAutoFit/>
          </a:bodyPr>
          <a:lstStyle/>
          <a:p>
            <a:r>
              <a:rPr lang="en-US" sz="1050" dirty="0"/>
              <a:t>knn</a:t>
            </a:r>
          </a:p>
        </p:txBody>
      </p:sp>
      <p:sp>
        <p:nvSpPr>
          <p:cNvPr id="15" name="TextBox 14"/>
          <p:cNvSpPr txBox="1"/>
          <p:nvPr/>
        </p:nvSpPr>
        <p:spPr>
          <a:xfrm>
            <a:off x="3409950" y="5234020"/>
            <a:ext cx="1771650" cy="253916"/>
          </a:xfrm>
          <a:prstGeom prst="rect">
            <a:avLst/>
          </a:prstGeom>
          <a:solidFill>
            <a:schemeClr val="accent6">
              <a:lumMod val="40000"/>
              <a:lumOff val="60000"/>
            </a:schemeClr>
          </a:solidFill>
          <a:ln>
            <a:solidFill>
              <a:schemeClr val="tx1"/>
            </a:solidFill>
          </a:ln>
        </p:spPr>
        <p:txBody>
          <a:bodyPr wrap="square" rtlCol="0">
            <a:spAutoFit/>
          </a:bodyPr>
          <a:lstStyle/>
          <a:p>
            <a:r>
              <a:rPr lang="en-US" sz="1050" dirty="0"/>
              <a:t>Results and evaluation</a:t>
            </a:r>
          </a:p>
        </p:txBody>
      </p:sp>
      <p:sp>
        <p:nvSpPr>
          <p:cNvPr id="16" name="TextBox 15"/>
          <p:cNvSpPr txBox="1"/>
          <p:nvPr/>
        </p:nvSpPr>
        <p:spPr>
          <a:xfrm>
            <a:off x="3994150" y="4652148"/>
            <a:ext cx="527051" cy="253916"/>
          </a:xfrm>
          <a:prstGeom prst="rect">
            <a:avLst/>
          </a:prstGeom>
          <a:solidFill>
            <a:schemeClr val="accent6">
              <a:lumMod val="40000"/>
              <a:lumOff val="60000"/>
            </a:schemeClr>
          </a:solidFill>
          <a:ln>
            <a:solidFill>
              <a:schemeClr val="tx1"/>
            </a:solidFill>
          </a:ln>
        </p:spPr>
        <p:txBody>
          <a:bodyPr wrap="square" rtlCol="0">
            <a:spAutoFit/>
          </a:bodyPr>
          <a:lstStyle/>
          <a:p>
            <a:r>
              <a:rPr lang="en-US" sz="1050" dirty="0"/>
              <a:t>C50</a:t>
            </a:r>
          </a:p>
        </p:txBody>
      </p:sp>
      <p:sp>
        <p:nvSpPr>
          <p:cNvPr id="17" name="TextBox 16"/>
          <p:cNvSpPr txBox="1"/>
          <p:nvPr/>
        </p:nvSpPr>
        <p:spPr>
          <a:xfrm>
            <a:off x="5045076" y="4652148"/>
            <a:ext cx="585789" cy="253916"/>
          </a:xfrm>
          <a:prstGeom prst="rect">
            <a:avLst/>
          </a:prstGeom>
          <a:solidFill>
            <a:schemeClr val="accent6">
              <a:lumMod val="40000"/>
              <a:lumOff val="60000"/>
            </a:schemeClr>
          </a:solidFill>
          <a:ln>
            <a:solidFill>
              <a:schemeClr val="tx1"/>
            </a:solidFill>
          </a:ln>
        </p:spPr>
        <p:txBody>
          <a:bodyPr wrap="square" rtlCol="0">
            <a:spAutoFit/>
          </a:bodyPr>
          <a:lstStyle/>
          <a:p>
            <a:r>
              <a:rPr lang="en-US" sz="1050" dirty="0"/>
              <a:t>CART</a:t>
            </a:r>
          </a:p>
        </p:txBody>
      </p:sp>
      <p:cxnSp>
        <p:nvCxnSpPr>
          <p:cNvPr id="19" name="Straight Arrow Connector 18"/>
          <p:cNvCxnSpPr>
            <a:stCxn id="9" idx="3"/>
            <a:endCxn id="10" idx="1"/>
          </p:cNvCxnSpPr>
          <p:nvPr/>
        </p:nvCxnSpPr>
        <p:spPr>
          <a:xfrm>
            <a:off x="2362201" y="2101465"/>
            <a:ext cx="908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2"/>
            <a:endCxn id="11" idx="0"/>
          </p:cNvCxnSpPr>
          <p:nvPr/>
        </p:nvCxnSpPr>
        <p:spPr>
          <a:xfrm flipH="1">
            <a:off x="4321176" y="2228423"/>
            <a:ext cx="6350" cy="358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295776" y="2884949"/>
            <a:ext cx="6350" cy="335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4276725" y="3601562"/>
            <a:ext cx="6350" cy="335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51325" y="4327829"/>
            <a:ext cx="6350" cy="335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200526" y="4880823"/>
            <a:ext cx="6350" cy="335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265487" y="4272355"/>
            <a:ext cx="935039" cy="34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2"/>
            <a:endCxn id="17" idx="0"/>
          </p:cNvCxnSpPr>
          <p:nvPr/>
        </p:nvCxnSpPr>
        <p:spPr>
          <a:xfrm>
            <a:off x="4346576" y="4264965"/>
            <a:ext cx="991395" cy="387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847850" y="2384856"/>
            <a:ext cx="5124450" cy="267764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dirty="0"/>
          </a:p>
        </p:txBody>
      </p:sp>
      <p:sp>
        <p:nvSpPr>
          <p:cNvPr id="38" name="Title 1"/>
          <p:cNvSpPr>
            <a:spLocks noGrp="1"/>
          </p:cNvSpPr>
          <p:nvPr>
            <p:ph type="title"/>
          </p:nvPr>
        </p:nvSpPr>
        <p:spPr>
          <a:xfrm>
            <a:off x="577851" y="474049"/>
            <a:ext cx="7886700" cy="994172"/>
          </a:xfrm>
        </p:spPr>
        <p:txBody>
          <a:bodyPr/>
          <a:lstStyle/>
          <a:p>
            <a:pPr algn="ctr"/>
            <a:r>
              <a:rPr lang="en-US" b="1" dirty="0" smtClean="0"/>
              <a:t>Feature Selection</a:t>
            </a:r>
            <a:endParaRPr lang="en-US" b="1" dirty="0"/>
          </a:p>
        </p:txBody>
      </p:sp>
    </p:spTree>
    <p:extLst>
      <p:ext uri="{BB962C8B-B14F-4D97-AF65-F5344CB8AC3E}">
        <p14:creationId xmlns:p14="http://schemas.microsoft.com/office/powerpoint/2010/main" val="1459277345"/>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783</TotalTime>
  <Words>1930</Words>
  <Application>Microsoft Macintosh PowerPoint</Application>
  <PresentationFormat>On-screen Show (4:3)</PresentationFormat>
  <Paragraphs>210</Paragraphs>
  <Slides>40</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Brush Script MT</vt:lpstr>
      <vt:lpstr>Calibri</vt:lpstr>
      <vt:lpstr>Times New Roman</vt:lpstr>
      <vt:lpstr>Arial</vt:lpstr>
      <vt:lpstr>simple-light-2</vt:lpstr>
      <vt:lpstr>The Study of Financial Fraud Detection Using Classification</vt:lpstr>
      <vt:lpstr>Significance</vt:lpstr>
      <vt:lpstr>Project Overview</vt:lpstr>
      <vt:lpstr>PowerPoint Presentation</vt:lpstr>
      <vt:lpstr>PowerPoint Presentation</vt:lpstr>
      <vt:lpstr>Data feature explanation</vt:lpstr>
      <vt:lpstr>Data categorized by type and isFraud</vt:lpstr>
      <vt:lpstr>Normal and Fraud Data</vt:lpstr>
      <vt:lpstr>Feature Selection</vt:lpstr>
      <vt:lpstr>Data retrieving</vt:lpstr>
      <vt:lpstr>Monetary Data normalization</vt:lpstr>
      <vt:lpstr>PowerPoint Presentation</vt:lpstr>
      <vt:lpstr>PowerPoint Presentation</vt:lpstr>
      <vt:lpstr>PowerPoint Presentation</vt:lpstr>
      <vt:lpstr>Summary of data before and after normalization</vt:lpstr>
      <vt:lpstr>Procedures of Feature Selection</vt:lpstr>
      <vt:lpstr>PowerPoint Presentation</vt:lpstr>
      <vt:lpstr>Use the order of feature importance to evaluate important features</vt:lpstr>
      <vt:lpstr>Comparison of feature selection results by using three classification methods </vt:lpstr>
      <vt:lpstr>Decision Tree Classifier: CART</vt:lpstr>
      <vt:lpstr>Decision Tree Classifier: CART</vt:lpstr>
      <vt:lpstr>Decision Tree Classifier: Comparison</vt:lpstr>
      <vt:lpstr>Neural Network</vt:lpstr>
      <vt:lpstr>Neural Network: Data Preprocessing</vt:lpstr>
      <vt:lpstr>Neural Network: Architecture</vt:lpstr>
      <vt:lpstr>Neural Network: Architecture</vt:lpstr>
      <vt:lpstr>Neural Network: Results</vt:lpstr>
      <vt:lpstr>Naive Bayes Classifier</vt:lpstr>
      <vt:lpstr>Naive Bayes Classifier</vt:lpstr>
      <vt:lpstr>Naive Bayes Classifier</vt:lpstr>
      <vt:lpstr>k-nearest neighbor classification </vt:lpstr>
      <vt:lpstr>Procedure of k-nearest neighbor classification</vt:lpstr>
      <vt:lpstr>Find the best k number</vt:lpstr>
      <vt:lpstr>knn and Cross validation</vt:lpstr>
      <vt:lpstr>Model Evaluation</vt:lpstr>
      <vt:lpstr>Summary of classifiers</vt:lpstr>
      <vt:lpstr>Project review and outlook</vt:lpstr>
      <vt:lpstr>Project review and outlook</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Study of Financial Fraud Detection Using Classification and Clustering</dc:title>
  <dc:creator>jliu</dc:creator>
  <cp:lastModifiedBy>Microsoft Office User</cp:lastModifiedBy>
  <cp:revision>87</cp:revision>
  <dcterms:modified xsi:type="dcterms:W3CDTF">2017-07-26T02:12:33Z</dcterms:modified>
</cp:coreProperties>
</file>